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3"/>
  </p:notesMasterIdLst>
  <p:sldIdLst>
    <p:sldId id="275" r:id="rId3"/>
    <p:sldId id="276" r:id="rId4"/>
    <p:sldId id="366" r:id="rId5"/>
    <p:sldId id="335" r:id="rId6"/>
    <p:sldId id="367" r:id="rId7"/>
    <p:sldId id="368" r:id="rId8"/>
    <p:sldId id="337" r:id="rId9"/>
    <p:sldId id="338" r:id="rId10"/>
    <p:sldId id="369" r:id="rId11"/>
    <p:sldId id="370" r:id="rId12"/>
    <p:sldId id="371" r:id="rId13"/>
    <p:sldId id="408" r:id="rId14"/>
    <p:sldId id="372" r:id="rId15"/>
    <p:sldId id="427" r:id="rId16"/>
    <p:sldId id="428" r:id="rId17"/>
    <p:sldId id="429" r:id="rId18"/>
    <p:sldId id="430" r:id="rId19"/>
    <p:sldId id="431" r:id="rId20"/>
    <p:sldId id="432" r:id="rId21"/>
    <p:sldId id="434" r:id="rId22"/>
    <p:sldId id="419" r:id="rId23"/>
    <p:sldId id="373" r:id="rId24"/>
    <p:sldId id="435" r:id="rId25"/>
    <p:sldId id="374" r:id="rId26"/>
    <p:sldId id="375" r:id="rId27"/>
    <p:sldId id="436" r:id="rId28"/>
    <p:sldId id="437" r:id="rId29"/>
    <p:sldId id="438" r:id="rId30"/>
    <p:sldId id="439" r:id="rId31"/>
    <p:sldId id="440" r:id="rId32"/>
    <p:sldId id="441" r:id="rId33"/>
    <p:sldId id="442" r:id="rId34"/>
    <p:sldId id="443" r:id="rId35"/>
    <p:sldId id="444" r:id="rId36"/>
    <p:sldId id="445" r:id="rId37"/>
    <p:sldId id="446" r:id="rId38"/>
    <p:sldId id="447" r:id="rId39"/>
    <p:sldId id="448" r:id="rId40"/>
    <p:sldId id="449" r:id="rId41"/>
    <p:sldId id="450" r:id="rId42"/>
    <p:sldId id="376" r:id="rId43"/>
    <p:sldId id="452" r:id="rId44"/>
    <p:sldId id="451" r:id="rId45"/>
    <p:sldId id="378" r:id="rId46"/>
    <p:sldId id="420" r:id="rId47"/>
    <p:sldId id="339" r:id="rId48"/>
    <p:sldId id="421" r:id="rId49"/>
    <p:sldId id="340" r:id="rId50"/>
    <p:sldId id="295" r:id="rId51"/>
    <p:sldId id="453" r:id="rId52"/>
    <p:sldId id="454" r:id="rId53"/>
    <p:sldId id="455" r:id="rId54"/>
    <p:sldId id="456" r:id="rId55"/>
    <p:sldId id="457" r:id="rId56"/>
    <p:sldId id="458" r:id="rId57"/>
    <p:sldId id="465" r:id="rId58"/>
    <p:sldId id="423" r:id="rId59"/>
    <p:sldId id="466" r:id="rId60"/>
    <p:sldId id="424" r:id="rId61"/>
    <p:sldId id="467" r:id="rId62"/>
    <p:sldId id="425" r:id="rId63"/>
    <p:sldId id="460" r:id="rId64"/>
    <p:sldId id="461" r:id="rId65"/>
    <p:sldId id="462" r:id="rId66"/>
    <p:sldId id="463" r:id="rId67"/>
    <p:sldId id="464" r:id="rId68"/>
    <p:sldId id="459" r:id="rId69"/>
    <p:sldId id="296" r:id="rId70"/>
    <p:sldId id="297" r:id="rId71"/>
    <p:sldId id="332" r:id="rId72"/>
    <p:sldId id="409" r:id="rId73"/>
    <p:sldId id="410" r:id="rId74"/>
    <p:sldId id="381" r:id="rId75"/>
    <p:sldId id="298" r:id="rId76"/>
    <p:sldId id="382" r:id="rId77"/>
    <p:sldId id="383" r:id="rId78"/>
    <p:sldId id="384" r:id="rId79"/>
    <p:sldId id="385" r:id="rId80"/>
    <p:sldId id="386" r:id="rId81"/>
    <p:sldId id="387" r:id="rId82"/>
    <p:sldId id="388" r:id="rId83"/>
    <p:sldId id="389" r:id="rId84"/>
    <p:sldId id="390" r:id="rId85"/>
    <p:sldId id="411" r:id="rId86"/>
    <p:sldId id="391" r:id="rId87"/>
    <p:sldId id="392" r:id="rId88"/>
    <p:sldId id="393" r:id="rId89"/>
    <p:sldId id="394" r:id="rId90"/>
    <p:sldId id="405" r:id="rId91"/>
    <p:sldId id="395" r:id="rId92"/>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5ED7"/>
    <a:srgbClr val="A50021"/>
    <a:srgbClr val="FF66FF"/>
    <a:srgbClr val="073C8B"/>
    <a:srgbClr val="EBEBBD"/>
    <a:srgbClr val="FFFFFF"/>
    <a:srgbClr val="FFFF99"/>
    <a:srgbClr val="9966FF"/>
    <a:srgbClr val="24A5F4"/>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46" autoAdjust="0"/>
    <p:restoredTop sz="94660"/>
  </p:normalViewPr>
  <p:slideViewPr>
    <p:cSldViewPr snapToGrid="0">
      <p:cViewPr varScale="1">
        <p:scale>
          <a:sx n="73" d="100"/>
          <a:sy n="73" d="100"/>
        </p:scale>
        <p:origin x="-1554" y="-102"/>
      </p:cViewPr>
      <p:guideLst>
        <p:guide orient="horz" pos="2160"/>
        <p:guide pos="294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E1C84B-5523-4293-AD70-C2DFE0720D50}" type="datetimeFigureOut">
              <a:rPr lang="en-US" smtClean="0"/>
              <a:pPr/>
              <a:t>9/8/2022</a:t>
            </a:fld>
            <a:endParaRPr lang="en-US"/>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4E7DE8-1CEB-4755-BCBA-ABC930F75AF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xmlns=""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4"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xmlns=""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xmlns=""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xmlns=""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6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6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xmlns=""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18" y="635635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106880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xmlns="" val="422152330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8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62"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115554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3" y="1859769"/>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3"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xmlns=""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6"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20" y="6356362"/>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7"/>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80"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80"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80" y="6356362"/>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62"/>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62"/>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78"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78"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78" y="635635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5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5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6"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5.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7.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8.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9.v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oleObject" Target="../embeddings/oleObject13.bin"/><Relationship Id="rId10" Type="http://schemas.openxmlformats.org/officeDocument/2006/relationships/oleObject" Target="../embeddings/Microsoft_Office_Word_97_-_2003_Document2.doc"/><Relationship Id="rId4" Type="http://schemas.openxmlformats.org/officeDocument/2006/relationships/oleObject" Target="../embeddings/oleObject12.bin"/><Relationship Id="rId9" Type="http://schemas.openxmlformats.org/officeDocument/2006/relationships/oleObject" Target="../embeddings/Microsoft_Office_Word_97_-_2003_Document1.doc"/></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Office_Word_97_-_2003_Document3.doc"/><Relationship Id="rId2" Type="http://schemas.openxmlformats.org/officeDocument/2006/relationships/slideLayout" Target="../slideLayouts/slideLayout13.xml"/><Relationship Id="rId1" Type="http://schemas.openxmlformats.org/officeDocument/2006/relationships/vmlDrawing" Target="../drawings/vmlDrawing11.v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Microsoft_Office_Word_97_-_2003_Document4.doc"/><Relationship Id="rId2" Type="http://schemas.openxmlformats.org/officeDocument/2006/relationships/slideLayout" Target="../slideLayouts/slideLayout13.xml"/><Relationship Id="rId1" Type="http://schemas.openxmlformats.org/officeDocument/2006/relationships/vmlDrawing" Target="../drawings/vmlDrawing12.v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3.v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4.v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5.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6.v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18.v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19.v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21.v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oleObject" Target="../embeddings/oleObject3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oleObject" Target="../embeddings/oleObject35.bin"/></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oleObject" Target="../embeddings/oleObject36.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3.xml"/><Relationship Id="rId1" Type="http://schemas.openxmlformats.org/officeDocument/2006/relationships/vmlDrawing" Target="../drawings/vmlDrawing25.vml"/><Relationship Id="rId5" Type="http://schemas.openxmlformats.org/officeDocument/2006/relationships/oleObject" Target="../embeddings/oleObject37.bin"/><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26.vml"/><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oleObject" Target="../embeddings/oleObject41.bin"/></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oleObject" Target="../embeddings/oleObject42.bin"/></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3.xml"/><Relationship Id="rId1" Type="http://schemas.openxmlformats.org/officeDocument/2006/relationships/vmlDrawing" Target="../drawings/vmlDrawing29.vml"/><Relationship Id="rId4" Type="http://schemas.openxmlformats.org/officeDocument/2006/relationships/oleObject" Target="../embeddings/oleObject43.bin"/></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3.xml"/><Relationship Id="rId1" Type="http://schemas.openxmlformats.org/officeDocument/2006/relationships/vmlDrawing" Target="../drawings/vmlDrawing30.v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3.xml"/><Relationship Id="rId1" Type="http://schemas.openxmlformats.org/officeDocument/2006/relationships/vmlDrawing" Target="../drawings/vmlDrawing31.vml"/><Relationship Id="rId5" Type="http://schemas.openxmlformats.org/officeDocument/2006/relationships/oleObject" Target="../embeddings/oleObject45.bin"/><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Introduction to Data Science</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(CS2004)</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smtClean="0">
                <a:solidFill>
                  <a:srgbClr val="FFFF00"/>
                </a:solidFill>
              </a:rPr>
              <a:t>Lecture #5</a:t>
            </a:r>
          </a:p>
          <a:p>
            <a:pPr algn="l">
              <a:buClr>
                <a:srgbClr val="0BD0D9"/>
              </a:buClr>
            </a:pPr>
            <a:r>
              <a:rPr lang="en-US" sz="2800" b="1" dirty="0" smtClean="0">
                <a:solidFill>
                  <a:srgbClr val="FFFF00"/>
                </a:solidFill>
              </a:rPr>
              <a:t>Probability Distributions</a:t>
            </a:r>
            <a:endParaRPr lang="en-IN" sz="2800" b="1" dirty="0">
              <a:solidFill>
                <a:srgbClr val="FFFF00"/>
              </a:solidFill>
            </a:endParaRPr>
          </a:p>
        </p:txBody>
      </p:sp>
      <p:sp>
        <p:nvSpPr>
          <p:cNvPr id="5" name="Subtitle 4"/>
          <p:cNvSpPr>
            <a:spLocks noGrp="1"/>
          </p:cNvSpPr>
          <p:nvPr>
            <p:ph type="subTitle" idx="1"/>
          </p:nvPr>
        </p:nvSpPr>
        <p:spPr>
          <a:xfrm>
            <a:off x="546087" y="3071780"/>
            <a:ext cx="8041518" cy="1752600"/>
          </a:xfrm>
        </p:spPr>
        <p:txBody>
          <a:bodyPr/>
          <a:lstStyle/>
          <a:p>
            <a:endParaRPr lang="en-US"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1</a:t>
            </a:fld>
            <a:endParaRPr lang="en-IN">
              <a:solidFill>
                <a:srgbClr val="DBF5F9">
                  <a:shade val="90000"/>
                </a:srgbClr>
              </a:solidFill>
            </a:endParaRPr>
          </a:p>
        </p:txBody>
      </p:sp>
    </p:spTree>
    <p:extLst>
      <p:ext uri="{BB962C8B-B14F-4D97-AF65-F5344CB8AC3E}">
        <p14:creationId xmlns:p14="http://schemas.microsoft.com/office/powerpoint/2010/main" xmlns=""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113290" y="6312814"/>
            <a:ext cx="780124" cy="365125"/>
          </a:xfrm>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
        <p:nvSpPr>
          <p:cNvPr id="10" name="Content Placeholder 9"/>
          <p:cNvSpPr>
            <a:spLocks noGrp="1"/>
          </p:cNvSpPr>
          <p:nvPr>
            <p:ph idx="1"/>
          </p:nvPr>
        </p:nvSpPr>
        <p:spPr>
          <a:xfrm>
            <a:off x="468078" y="1191812"/>
            <a:ext cx="8425339" cy="4678136"/>
          </a:xfrm>
        </p:spPr>
        <p:txBody>
          <a:bodyPr>
            <a:normAutofit/>
          </a:bodyPr>
          <a:lstStyle/>
          <a:p>
            <a:pPr marL="0" indent="0">
              <a:buNone/>
              <a:tabLst>
                <a:tab pos="1033463" algn="l"/>
              </a:tabLst>
            </a:pPr>
            <a:r>
              <a:rPr lang="en-US" dirty="0" smtClean="0">
                <a:latin typeface="Times New Roman" panose="02020603050405020304" pitchFamily="18" charset="0"/>
                <a:cs typeface="Times New Roman" panose="02020603050405020304" pitchFamily="18" charset="0"/>
              </a:rPr>
              <a:t>   </a:t>
            </a:r>
          </a:p>
          <a:p>
            <a:pPr marL="0" indent="0">
              <a:buNone/>
              <a:tabLst>
                <a:tab pos="1033463" algn="l"/>
              </a:tabLst>
            </a:pPr>
            <a:r>
              <a:rPr lang="en-US" sz="1800" dirty="0" smtClean="0">
                <a:latin typeface="Times New Roman" panose="02020603050405020304" pitchFamily="18" charset="0"/>
                <a:cs typeface="Times New Roman" panose="02020603050405020304" pitchFamily="18" charset="0"/>
              </a:rPr>
              <a:t>		</a:t>
            </a:r>
            <a:r>
              <a:rPr lang="en-US" sz="1800" dirty="0" smtClean="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Discrete probability distributions</a:t>
            </a:r>
            <a:endParaRPr lang="en-US" sz="1800" b="1" dirty="0">
              <a:latin typeface="Times New Roman" panose="02020603050405020304" pitchFamily="18" charset="0"/>
              <a:cs typeface="Times New Roman" panose="02020603050405020304" pitchFamily="18" charset="0"/>
            </a:endParaRPr>
          </a:p>
          <a:p>
            <a:pPr marL="2689225" indent="0">
              <a:tabLst>
                <a:tab pos="1033463" algn="l"/>
              </a:tabLst>
            </a:pPr>
            <a:r>
              <a:rPr lang="en-US" sz="1600" dirty="0" smtClean="0">
                <a:latin typeface="Times New Roman" panose="02020603050405020304" pitchFamily="18" charset="0"/>
                <a:cs typeface="Times New Roman" panose="02020603050405020304" pitchFamily="18" charset="0"/>
              </a:rPr>
              <a:t>Binomial distribution</a:t>
            </a:r>
          </a:p>
          <a:p>
            <a:pPr marL="2689225" indent="0">
              <a:tabLst>
                <a:tab pos="1033463" algn="l"/>
              </a:tabLst>
            </a:pPr>
            <a:r>
              <a:rPr lang="en-US" sz="1600" dirty="0" smtClean="0">
                <a:latin typeface="Times New Roman" panose="02020603050405020304" pitchFamily="18" charset="0"/>
                <a:cs typeface="Times New Roman" panose="02020603050405020304" pitchFamily="18" charset="0"/>
              </a:rPr>
              <a:t>Multinomial distribution</a:t>
            </a:r>
          </a:p>
          <a:p>
            <a:pPr marL="2689225" indent="0">
              <a:tabLst>
                <a:tab pos="1033463" algn="l"/>
              </a:tabLst>
            </a:pPr>
            <a:r>
              <a:rPr lang="en-US" sz="1600" dirty="0" smtClean="0">
                <a:latin typeface="Times New Roman" panose="02020603050405020304" pitchFamily="18" charset="0"/>
                <a:cs typeface="Times New Roman" panose="02020603050405020304" pitchFamily="18" charset="0"/>
              </a:rPr>
              <a:t>Poisson distribution</a:t>
            </a:r>
          </a:p>
          <a:p>
            <a:pPr marL="2689225" indent="0">
              <a:tabLst>
                <a:tab pos="1033463" algn="l"/>
              </a:tabLst>
            </a:pPr>
            <a:r>
              <a:rPr lang="en-US" sz="1600" dirty="0" smtClean="0">
                <a:latin typeface="Times New Roman" panose="02020603050405020304" pitchFamily="18" charset="0"/>
                <a:cs typeface="Times New Roman" panose="02020603050405020304" pitchFamily="18" charset="0"/>
              </a:rPr>
              <a:t>Hypergeometric distribution</a:t>
            </a:r>
          </a:p>
          <a:p>
            <a:pPr marL="0" indent="0">
              <a:buNone/>
              <a:tabLst>
                <a:tab pos="1033463" algn="l"/>
              </a:tabLst>
            </a:pPr>
            <a:r>
              <a:rPr lang="en-US" sz="1000" dirty="0" smtClean="0">
                <a:latin typeface="Times New Roman" panose="02020603050405020304" pitchFamily="18" charset="0"/>
                <a:cs typeface="Times New Roman" panose="02020603050405020304" pitchFamily="18" charset="0"/>
              </a:rPr>
              <a:t>		       </a:t>
            </a:r>
          </a:p>
          <a:p>
            <a:pPr marL="0" indent="0">
              <a:buNone/>
              <a:tabLst>
                <a:tab pos="1033463" algn="l"/>
              </a:tabLst>
            </a:pPr>
            <a:r>
              <a:rPr lang="en-US" sz="1800"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Continuous probability distributions</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Normal 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Standard normal 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Gamma 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Exponential </a:t>
            </a:r>
            <a:r>
              <a:rPr lang="en-US" sz="1600" dirty="0">
                <a:latin typeface="Times New Roman" panose="02020603050405020304" pitchFamily="18" charset="0"/>
                <a:cs typeface="Times New Roman" panose="02020603050405020304" pitchFamily="18" charset="0"/>
              </a:rPr>
              <a:t>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Chi square 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Lognormal distribution</a:t>
            </a:r>
          </a:p>
          <a:p>
            <a:pPr marL="2797175" indent="0">
              <a:tabLst>
                <a:tab pos="1033463" algn="l"/>
              </a:tabLst>
            </a:pPr>
            <a:r>
              <a:rPr lang="en-US" sz="1600" dirty="0" smtClean="0">
                <a:latin typeface="Times New Roman" panose="02020603050405020304" pitchFamily="18" charset="0"/>
                <a:cs typeface="Times New Roman" panose="02020603050405020304" pitchFamily="18" charset="0"/>
              </a:rPr>
              <a:t>Weibull distribution</a:t>
            </a:r>
          </a:p>
          <a:p>
            <a:pPr marL="174625" indent="0">
              <a:buNone/>
              <a:tabLst>
                <a:tab pos="1033463" algn="l"/>
              </a:tabLst>
            </a:pPr>
            <a:endParaRPr lang="en-US" sz="1600" dirty="0" smtClean="0">
              <a:latin typeface="Times New Roman" panose="02020603050405020304" pitchFamily="18" charset="0"/>
              <a:cs typeface="Times New Roman" panose="02020603050405020304" pitchFamily="18" charset="0"/>
            </a:endParaRPr>
          </a:p>
          <a:p>
            <a:pPr marL="0" indent="0">
              <a:buNone/>
              <a:tabLst>
                <a:tab pos="1033463" algn="l"/>
              </a:tabLst>
            </a:pPr>
            <a:endParaRPr lang="en-US" dirty="0" smtClean="0">
              <a:latin typeface="Times New Roman" panose="02020603050405020304" pitchFamily="18" charset="0"/>
              <a:cs typeface="Times New Roman" panose="02020603050405020304" pitchFamily="18" charset="0"/>
            </a:endParaRPr>
          </a:p>
          <a:p>
            <a:pPr marL="0" indent="0">
              <a:buNone/>
              <a:tabLst>
                <a:tab pos="1033463" algn="l"/>
              </a:tabLst>
            </a:pPr>
            <a:endParaRPr lang="en-US" dirty="0">
              <a:latin typeface="Times New Roman" panose="02020603050405020304" pitchFamily="18" charset="0"/>
              <a:cs typeface="Times New Roman" panose="02020603050405020304" pitchFamily="18" charset="0"/>
            </a:endParaRPr>
          </a:p>
        </p:txBody>
      </p:sp>
      <p:grpSp>
        <p:nvGrpSpPr>
          <p:cNvPr id="31" name="Group 30"/>
          <p:cNvGrpSpPr/>
          <p:nvPr/>
        </p:nvGrpSpPr>
        <p:grpSpPr>
          <a:xfrm>
            <a:off x="1208314" y="1426031"/>
            <a:ext cx="1698173" cy="2104849"/>
            <a:chOff x="1208314" y="1349829"/>
            <a:chExt cx="1698173" cy="2104849"/>
          </a:xfrm>
        </p:grpSpPr>
        <p:grpSp>
          <p:nvGrpSpPr>
            <p:cNvPr id="30" name="Group 29"/>
            <p:cNvGrpSpPr/>
            <p:nvPr/>
          </p:nvGrpSpPr>
          <p:grpSpPr>
            <a:xfrm>
              <a:off x="1208314" y="1349829"/>
              <a:ext cx="1698172" cy="2104849"/>
              <a:chOff x="1208314" y="1349829"/>
              <a:chExt cx="1698172" cy="2104849"/>
            </a:xfrm>
          </p:grpSpPr>
          <p:cxnSp>
            <p:nvCxnSpPr>
              <p:cNvPr id="12" name="Straight Connector 11"/>
              <p:cNvCxnSpPr/>
              <p:nvPr/>
            </p:nvCxnSpPr>
            <p:spPr>
              <a:xfrm>
                <a:off x="1208314" y="1349829"/>
                <a:ext cx="0" cy="2104849"/>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1208314" y="1763482"/>
                <a:ext cx="16981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7" name="Straight Arrow Connector 26"/>
            <p:cNvCxnSpPr/>
            <p:nvPr/>
          </p:nvCxnSpPr>
          <p:spPr>
            <a:xfrm>
              <a:off x="1208315" y="3439881"/>
              <a:ext cx="16981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1" name="Title 1"/>
          <p:cNvSpPr>
            <a:spLocks noGrp="1"/>
          </p:cNvSpPr>
          <p:nvPr>
            <p:ph type="title"/>
          </p:nvPr>
        </p:nvSpPr>
        <p:spPr>
          <a:xfrm>
            <a:off x="331469" y="187170"/>
            <a:ext cx="8425339" cy="980323"/>
          </a:xfrm>
        </p:spPr>
        <p:txBody>
          <a:bodyPr>
            <a:normAutofit/>
          </a:bodyPr>
          <a:lstStyle/>
          <a:p>
            <a:pPr algn="l"/>
            <a:r>
              <a:rPr lang="en-US" sz="4000" dirty="0" smtClean="0">
                <a:solidFill>
                  <a:srgbClr val="A50021"/>
                </a:solidFill>
                <a:latin typeface="Times New Roman" pitchFamily="18" charset="0"/>
                <a:cs typeface="Times New Roman" pitchFamily="18" charset="0"/>
              </a:rPr>
              <a:t>Taxonomy of Probability Distributions </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942142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Usage of Probability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p:sp>
        <p:nvSpPr>
          <p:cNvPr id="19" name="Content Placeholder 2"/>
          <p:cNvSpPr>
            <a:spLocks noGrp="1"/>
          </p:cNvSpPr>
          <p:nvPr>
            <p:ph idx="1"/>
          </p:nvPr>
        </p:nvSpPr>
        <p:spPr>
          <a:xfrm>
            <a:off x="483318" y="1540933"/>
            <a:ext cx="8425339" cy="4936067"/>
          </a:xfrm>
        </p:spPr>
        <p:txBody>
          <a:bodyPr>
            <a:normAutofit/>
          </a:bodyPr>
          <a:lstStyle/>
          <a:p>
            <a:pPr lvl="0" algn="just">
              <a:lnSpc>
                <a:spcPct val="110000"/>
              </a:lnSpc>
              <a:buClr>
                <a:srgbClr val="0BD0D9"/>
              </a:buClr>
            </a:pPr>
            <a:r>
              <a:rPr lang="en-US" sz="2000" dirty="0" smtClean="0">
                <a:solidFill>
                  <a:prstClr val="black"/>
                </a:solidFill>
                <a:latin typeface="Times New Roman" panose="02020603050405020304" pitchFamily="18" charset="0"/>
                <a:cs typeface="Times New Roman" panose="02020603050405020304" pitchFamily="18" charset="0"/>
              </a:rPr>
              <a:t>Distribution </a:t>
            </a:r>
            <a:r>
              <a:rPr lang="en-US" sz="2000" dirty="0" smtClean="0">
                <a:solidFill>
                  <a:srgbClr val="0B5ED7"/>
                </a:solidFill>
                <a:latin typeface="Times New Roman" panose="02020603050405020304" pitchFamily="18" charset="0"/>
                <a:cs typeface="Times New Roman" panose="02020603050405020304" pitchFamily="18" charset="0"/>
              </a:rPr>
              <a:t>(discrete/continuous) </a:t>
            </a:r>
            <a:r>
              <a:rPr lang="en-US" sz="2000" dirty="0" smtClean="0">
                <a:solidFill>
                  <a:prstClr val="black"/>
                </a:solidFill>
                <a:latin typeface="Times New Roman" panose="02020603050405020304" pitchFamily="18" charset="0"/>
                <a:cs typeface="Times New Roman" panose="02020603050405020304" pitchFamily="18" charset="0"/>
              </a:rPr>
              <a:t>function is widely used in simulation studies.</a:t>
            </a:r>
            <a:endParaRPr lang="en-US" sz="2000" dirty="0">
              <a:solidFill>
                <a:prstClr val="black"/>
              </a:solidFill>
              <a:latin typeface="Times New Roman" panose="02020603050405020304" pitchFamily="18" charset="0"/>
              <a:cs typeface="Times New Roman" panose="02020603050405020304" pitchFamily="18" charset="0"/>
            </a:endParaRPr>
          </a:p>
          <a:p>
            <a:pPr lvl="1" algn="just">
              <a:buClr>
                <a:srgbClr val="0F6FC6"/>
              </a:buClr>
            </a:pPr>
            <a:r>
              <a:rPr lang="en-US" sz="1800" dirty="0" smtClean="0">
                <a:solidFill>
                  <a:prstClr val="black"/>
                </a:solidFill>
                <a:latin typeface="Times New Roman" panose="02020603050405020304" pitchFamily="18" charset="0"/>
                <a:cs typeface="Times New Roman" panose="02020603050405020304" pitchFamily="18" charset="0"/>
              </a:rPr>
              <a:t>A simulation study uses a computer to simulate a real phenomenon or process as closely as possible.</a:t>
            </a:r>
          </a:p>
          <a:p>
            <a:pPr lvl="8" algn="just">
              <a:buClr>
                <a:srgbClr val="0F6FC6"/>
              </a:buClr>
            </a:pPr>
            <a:endParaRPr lang="en-US" sz="800" dirty="0" smtClean="0">
              <a:solidFill>
                <a:prstClr val="black"/>
              </a:solidFill>
              <a:latin typeface="Times New Roman" panose="02020603050405020304" pitchFamily="18" charset="0"/>
              <a:cs typeface="Times New Roman" panose="02020603050405020304" pitchFamily="18" charset="0"/>
            </a:endParaRPr>
          </a:p>
          <a:p>
            <a:pPr lvl="1" algn="just">
              <a:buClr>
                <a:srgbClr val="0F6FC6"/>
              </a:buClr>
            </a:pPr>
            <a:r>
              <a:rPr lang="en-US" sz="1800" dirty="0" smtClean="0">
                <a:solidFill>
                  <a:prstClr val="black"/>
                </a:solidFill>
                <a:latin typeface="Times New Roman" panose="02020603050405020304" pitchFamily="18" charset="0"/>
                <a:cs typeface="Times New Roman" panose="02020603050405020304" pitchFamily="18" charset="0"/>
              </a:rPr>
              <a:t>The use of simulation studies can often eliminate the need of costly experiments and is also often used to study problems where actual experimentation is impossible.</a:t>
            </a:r>
          </a:p>
          <a:p>
            <a:pPr lvl="3" algn="just">
              <a:buClr>
                <a:srgbClr val="0F6FC6"/>
              </a:buClr>
            </a:pPr>
            <a:endParaRPr lang="en-US" sz="1400" dirty="0" smtClean="0">
              <a:solidFill>
                <a:prstClr val="black"/>
              </a:solidFill>
              <a:latin typeface="Times New Roman" panose="02020603050405020304" pitchFamily="18" charset="0"/>
              <a:cs typeface="Times New Roman" panose="02020603050405020304" pitchFamily="18" charset="0"/>
            </a:endParaRPr>
          </a:p>
          <a:p>
            <a:pPr marL="0" lvl="1" indent="0">
              <a:buClr>
                <a:srgbClr val="0F6FC6"/>
              </a:buClr>
              <a:buNone/>
            </a:pPr>
            <a:r>
              <a:rPr lang="en-US" sz="1800" b="1" dirty="0" smtClean="0">
                <a:solidFill>
                  <a:prstClr val="black"/>
                </a:solidFill>
                <a:latin typeface="Times New Roman" panose="02020603050405020304" pitchFamily="18" charset="0"/>
                <a:cs typeface="Times New Roman" panose="02020603050405020304" pitchFamily="18" charset="0"/>
              </a:rPr>
              <a:t>Examples 4.4</a:t>
            </a:r>
            <a:r>
              <a:rPr lang="en-US" sz="1900" b="1" dirty="0" smtClean="0">
                <a:solidFill>
                  <a:prstClr val="black"/>
                </a:solidFill>
                <a:latin typeface="Times New Roman" panose="02020603050405020304" pitchFamily="18" charset="0"/>
                <a:cs typeface="Times New Roman" panose="02020603050405020304" pitchFamily="18" charset="0"/>
              </a:rPr>
              <a:t>:</a:t>
            </a:r>
            <a:endParaRPr lang="en-US" sz="1900" b="1" dirty="0">
              <a:solidFill>
                <a:prstClr val="black"/>
              </a:solidFill>
              <a:latin typeface="Times New Roman" panose="02020603050405020304" pitchFamily="18" charset="0"/>
              <a:cs typeface="Times New Roman" panose="02020603050405020304" pitchFamily="18" charset="0"/>
            </a:endParaRPr>
          </a:p>
          <a:p>
            <a:pPr marL="617220" lvl="2" indent="-342900" algn="just">
              <a:buClr>
                <a:schemeClr val="accent1">
                  <a:lumMod val="75000"/>
                </a:schemeClr>
              </a:buClr>
              <a:buSzPct val="95000"/>
              <a:buFont typeface="+mj-lt"/>
              <a:buAutoNum type="arabicParenR"/>
            </a:pPr>
            <a:r>
              <a:rPr lang="en-US" sz="1800" dirty="0" smtClean="0">
                <a:latin typeface="Times New Roman" panose="02020603050405020304" pitchFamily="18" charset="0"/>
                <a:cs typeface="Times New Roman" panose="02020603050405020304" pitchFamily="18" charset="0"/>
              </a:rPr>
              <a:t>A study involving testing the effectiveness of a new drug, the number of cured patients among all the patients who use such a drug approximately follows a </a:t>
            </a:r>
            <a:r>
              <a:rPr lang="en-US" sz="1800" dirty="0" smtClean="0">
                <a:solidFill>
                  <a:srgbClr val="0B5ED7"/>
                </a:solidFill>
                <a:latin typeface="Times New Roman" panose="02020603050405020304" pitchFamily="18" charset="0"/>
                <a:cs typeface="Times New Roman" panose="02020603050405020304" pitchFamily="18" charset="0"/>
              </a:rPr>
              <a:t>binomial distribution</a:t>
            </a:r>
            <a:r>
              <a:rPr lang="en-US" sz="1800" dirty="0" smtClean="0">
                <a:latin typeface="Times New Roman" panose="02020603050405020304" pitchFamily="18" charset="0"/>
                <a:cs typeface="Times New Roman" panose="02020603050405020304" pitchFamily="18" charset="0"/>
              </a:rPr>
              <a:t>.</a:t>
            </a:r>
          </a:p>
          <a:p>
            <a:pPr marL="2171700" lvl="8" indent="-342900" algn="just">
              <a:buClr>
                <a:schemeClr val="accent1">
                  <a:lumMod val="75000"/>
                </a:schemeClr>
              </a:buClr>
              <a:buSzPct val="95000"/>
              <a:buFont typeface="+mj-lt"/>
              <a:buAutoNum type="arabicParenR"/>
            </a:pPr>
            <a:endParaRPr lang="en-US" sz="1000" dirty="0" smtClean="0">
              <a:latin typeface="Times New Roman" panose="02020603050405020304" pitchFamily="18" charset="0"/>
              <a:cs typeface="Times New Roman" panose="02020603050405020304" pitchFamily="18" charset="0"/>
            </a:endParaRPr>
          </a:p>
          <a:p>
            <a:pPr marL="617220" lvl="2" indent="-342900" algn="just">
              <a:buClr>
                <a:schemeClr val="accent1">
                  <a:lumMod val="75000"/>
                </a:schemeClr>
              </a:buClr>
              <a:buSzPct val="95000"/>
              <a:buFont typeface="+mj-lt"/>
              <a:buAutoNum type="arabicParenR"/>
            </a:pPr>
            <a:r>
              <a:rPr lang="en-US" sz="1800" dirty="0" smtClean="0">
                <a:latin typeface="Times New Roman" panose="02020603050405020304" pitchFamily="18" charset="0"/>
                <a:cs typeface="Times New Roman" panose="02020603050405020304" pitchFamily="18" charset="0"/>
              </a:rPr>
              <a:t>Operation of ticketing system in a busy public establishment (e.g., airport), the arrival of passengers can be simulated using </a:t>
            </a:r>
            <a:r>
              <a:rPr lang="en-US" sz="1800" dirty="0" smtClean="0">
                <a:solidFill>
                  <a:srgbClr val="0B5ED7"/>
                </a:solidFill>
                <a:latin typeface="Times New Roman" panose="02020603050405020304" pitchFamily="18" charset="0"/>
                <a:cs typeface="Times New Roman" panose="02020603050405020304" pitchFamily="18" charset="0"/>
              </a:rPr>
              <a:t>Poisson distribution</a:t>
            </a:r>
            <a:r>
              <a:rPr lang="en-US" sz="1800" dirty="0" smtClean="0">
                <a:latin typeface="Times New Roman" panose="02020603050405020304" pitchFamily="18" charset="0"/>
                <a:cs typeface="Times New Roman" panose="02020603050405020304" pitchFamily="18" charset="0"/>
              </a:rPr>
              <a:t>.</a:t>
            </a:r>
          </a:p>
          <a:p>
            <a:pPr marL="274320" lvl="1" indent="-274320" algn="just">
              <a:buClr>
                <a:schemeClr val="accent3"/>
              </a:buClr>
              <a:buSzPct val="95000"/>
            </a:pPr>
            <a:endParaRPr lang="en-US" sz="20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837072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06" y="2573709"/>
            <a:ext cx="8425339" cy="1143000"/>
          </a:xfrm>
        </p:spPr>
        <p:txBody>
          <a:bodyPr>
            <a:normAutofit fontScale="90000"/>
          </a:bodyPr>
          <a:lstStyle/>
          <a:p>
            <a:pPr algn="ctr"/>
            <a:r>
              <a:rPr lang="en-US" b="1" dirty="0" smtClean="0">
                <a:solidFill>
                  <a:srgbClr val="7030A0"/>
                </a:solidFill>
                <a:latin typeface="Times New Roman" pitchFamily="18" charset="0"/>
                <a:cs typeface="Times New Roman" pitchFamily="18" charset="0"/>
              </a:rPr>
              <a:t>Discrete Probability Distributions</a:t>
            </a:r>
            <a:endParaRPr lang="en-IN" b="1" dirty="0">
              <a:solidFill>
                <a:srgbClr val="7030A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xmlns="" val="1908363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874188"/>
          </a:xfrm>
        </p:spPr>
        <p:txBody>
          <a:bodyPr>
            <a:normAutofit/>
          </a:bodyPr>
          <a:lstStyle/>
          <a:p>
            <a:pPr algn="l"/>
            <a:r>
              <a:rPr lang="en-US" sz="4000" dirty="0" smtClean="0">
                <a:solidFill>
                  <a:srgbClr val="A50021"/>
                </a:solidFill>
                <a:latin typeface="Times New Roman" pitchFamily="18" charset="0"/>
                <a:cs typeface="Times New Roman" pitchFamily="18" charset="0"/>
              </a:rPr>
              <a:t>Binomial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5" name="Content Placeholder 4"/>
              <p:cNvSpPr>
                <a:spLocks noGrp="1"/>
              </p:cNvSpPr>
              <p:nvPr>
                <p:ph idx="1"/>
              </p:nvPr>
            </p:nvSpPr>
            <p:spPr>
              <a:xfrm>
                <a:off x="468078" y="1224643"/>
                <a:ext cx="8630202" cy="5099957"/>
              </a:xfrm>
            </p:spPr>
            <p:txBody>
              <a:bodyPr>
                <a:normAutofit fontScale="92500" lnSpcReduction="10000"/>
              </a:bodyPr>
              <a:lstStyle/>
              <a:p>
                <a:pPr algn="just">
                  <a:lnSpc>
                    <a:spcPct val="110000"/>
                  </a:lnSpc>
                </a:pPr>
                <a:r>
                  <a:rPr lang="en-US" sz="1800" dirty="0" smtClean="0">
                    <a:latin typeface="Times New Roman" panose="02020603050405020304" pitchFamily="18" charset="0"/>
                    <a:cs typeface="Times New Roman" panose="02020603050405020304" pitchFamily="18" charset="0"/>
                  </a:rPr>
                  <a:t>In many situations, an outcome has only two outcomes: </a:t>
                </a:r>
                <a:r>
                  <a:rPr lang="en-US" sz="1800" dirty="0" smtClean="0">
                    <a:solidFill>
                      <a:schemeClr val="accent1">
                        <a:lumMod val="75000"/>
                      </a:schemeClr>
                    </a:solidFill>
                    <a:latin typeface="Times New Roman" panose="02020603050405020304" pitchFamily="18" charset="0"/>
                    <a:cs typeface="Times New Roman" panose="02020603050405020304" pitchFamily="18" charset="0"/>
                  </a:rPr>
                  <a:t>success</a:t>
                </a:r>
                <a:r>
                  <a:rPr lang="en-US" sz="1800" dirty="0" smtClean="0">
                    <a:latin typeface="Times New Roman" panose="02020603050405020304" pitchFamily="18" charset="0"/>
                    <a:cs typeface="Times New Roman" panose="02020603050405020304" pitchFamily="18" charset="0"/>
                  </a:rPr>
                  <a:t> and </a:t>
                </a:r>
                <a:r>
                  <a:rPr lang="en-US" sz="1800" dirty="0" smtClean="0">
                    <a:solidFill>
                      <a:schemeClr val="accent1">
                        <a:lumMod val="75000"/>
                      </a:schemeClr>
                    </a:solidFill>
                    <a:latin typeface="Times New Roman" panose="02020603050405020304" pitchFamily="18" charset="0"/>
                    <a:cs typeface="Times New Roman" panose="02020603050405020304" pitchFamily="18" charset="0"/>
                  </a:rPr>
                  <a:t>failure</a:t>
                </a:r>
                <a:r>
                  <a:rPr lang="en-US" sz="1800" dirty="0" smtClean="0">
                    <a:latin typeface="Times New Roman" panose="02020603050405020304" pitchFamily="18" charset="0"/>
                    <a:cs typeface="Times New Roman" panose="02020603050405020304" pitchFamily="18" charset="0"/>
                  </a:rPr>
                  <a:t>.</a:t>
                </a:r>
              </a:p>
              <a:p>
                <a:pPr lvl="1" algn="just">
                  <a:buClr>
                    <a:srgbClr val="0F6FC6"/>
                  </a:buClr>
                </a:pPr>
                <a:r>
                  <a:rPr lang="en-US" sz="1800" dirty="0">
                    <a:latin typeface="Times New Roman" panose="02020603050405020304" pitchFamily="18" charset="0"/>
                    <a:cs typeface="Times New Roman" panose="02020603050405020304" pitchFamily="18" charset="0"/>
                  </a:rPr>
                  <a:t>Such outcome is called dichotomous outcome.</a:t>
                </a:r>
              </a:p>
              <a:p>
                <a:pPr algn="just">
                  <a:lnSpc>
                    <a:spcPct val="110000"/>
                  </a:lnSpc>
                </a:pPr>
                <a:r>
                  <a:rPr lang="en-US" sz="1800" dirty="0" smtClean="0">
                    <a:latin typeface="Times New Roman" panose="02020603050405020304" pitchFamily="18" charset="0"/>
                    <a:cs typeface="Times New Roman" panose="02020603050405020304" pitchFamily="18" charset="0"/>
                  </a:rPr>
                  <a:t>An experiment when consists of repeated trials, each with dichotomous outcome is called </a:t>
                </a:r>
                <a:r>
                  <a:rPr lang="en-US" sz="1800" dirty="0" smtClean="0">
                    <a:solidFill>
                      <a:schemeClr val="accent1">
                        <a:lumMod val="75000"/>
                      </a:schemeClr>
                    </a:solidFill>
                    <a:latin typeface="Times New Roman" panose="02020603050405020304" pitchFamily="18" charset="0"/>
                    <a:cs typeface="Times New Roman" panose="02020603050405020304" pitchFamily="18" charset="0"/>
                  </a:rPr>
                  <a:t>Bernoulli process</a:t>
                </a:r>
                <a:r>
                  <a:rPr lang="en-US" sz="1800" dirty="0" smtClean="0">
                    <a:latin typeface="Times New Roman" panose="02020603050405020304" pitchFamily="18" charset="0"/>
                    <a:cs typeface="Times New Roman" panose="02020603050405020304" pitchFamily="18" charset="0"/>
                  </a:rPr>
                  <a:t>. Each trial in it is called a </a:t>
                </a:r>
                <a:r>
                  <a:rPr lang="en-US" sz="1800" dirty="0" smtClean="0">
                    <a:solidFill>
                      <a:schemeClr val="accent1">
                        <a:lumMod val="75000"/>
                      </a:schemeClr>
                    </a:solidFill>
                    <a:latin typeface="Times New Roman" panose="02020603050405020304" pitchFamily="18" charset="0"/>
                    <a:cs typeface="Times New Roman" panose="02020603050405020304" pitchFamily="18" charset="0"/>
                  </a:rPr>
                  <a:t>Bernoulli trial</a:t>
                </a:r>
                <a:r>
                  <a:rPr lang="en-US" sz="1800" dirty="0" smtClean="0">
                    <a:latin typeface="Times New Roman" panose="02020603050405020304" pitchFamily="18" charset="0"/>
                    <a:cs typeface="Times New Roman" panose="02020603050405020304" pitchFamily="18" charset="0"/>
                  </a:rPr>
                  <a:t>.</a:t>
                </a:r>
              </a:p>
              <a:p>
                <a:pPr algn="just">
                  <a:lnSpc>
                    <a:spcPct val="110000"/>
                  </a:lnSpc>
                </a:pPr>
                <a:endParaRPr lang="en-US" sz="1800" dirty="0" smtClean="0">
                  <a:latin typeface="Times New Roman" panose="02020603050405020304" pitchFamily="18" charset="0"/>
                  <a:cs typeface="Times New Roman" panose="02020603050405020304" pitchFamily="18" charset="0"/>
                </a:endParaRPr>
              </a:p>
              <a:p>
                <a:pPr marL="0" indent="0" algn="just">
                  <a:lnSpc>
                    <a:spcPct val="110000"/>
                  </a:lnSpc>
                  <a:buNone/>
                </a:pPr>
                <a:r>
                  <a:rPr lang="en-US" sz="1800" b="1" dirty="0" smtClean="0">
                    <a:latin typeface="Times New Roman" panose="02020603050405020304" pitchFamily="18" charset="0"/>
                    <a:cs typeface="Times New Roman" panose="02020603050405020304" pitchFamily="18" charset="0"/>
                  </a:rPr>
                  <a:t>Example 4.5: </a:t>
                </a:r>
                <a:r>
                  <a:rPr lang="en-US" sz="1800" dirty="0" smtClean="0">
                    <a:latin typeface="Times New Roman" panose="02020603050405020304" pitchFamily="18" charset="0"/>
                    <a:cs typeface="Times New Roman" panose="02020603050405020304" pitchFamily="18" charset="0"/>
                  </a:rPr>
                  <a:t>Firing bullets to hit a target.</a:t>
                </a:r>
              </a:p>
              <a:p>
                <a:pPr algn="just"/>
                <a:r>
                  <a:rPr lang="en-US" sz="1800" dirty="0" smtClean="0">
                    <a:latin typeface="Times New Roman" panose="02020603050405020304" pitchFamily="18" charset="0"/>
                    <a:cs typeface="Times New Roman" panose="02020603050405020304" pitchFamily="18" charset="0"/>
                  </a:rPr>
                  <a:t>Suppose, in a Bernoulli process, we define a random variable </a:t>
                </a:r>
                <a:r>
                  <a:rPr lang="en-US" sz="1800" i="1" dirty="0" smtClean="0">
                    <a:latin typeface="Times New Roman" panose="02020603050405020304" pitchFamily="18" charset="0"/>
                    <a:cs typeface="Times New Roman" panose="02020603050405020304" pitchFamily="18" charset="0"/>
                  </a:rPr>
                  <a:t>X</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the</m:t>
                    </m:r>
                  </m:oMath>
                </a14:m>
                <a:r>
                  <a:rPr lang="en-US" sz="1800" dirty="0" smtClean="0">
                    <a:latin typeface="Times New Roman" panose="02020603050405020304" pitchFamily="18" charset="0"/>
                    <a:cs typeface="Times New Roman" panose="02020603050405020304" pitchFamily="18" charset="0"/>
                  </a:rPr>
                  <a:t> number of successes in trials.</a:t>
                </a:r>
              </a:p>
              <a:p>
                <a:pPr algn="just"/>
                <a:r>
                  <a:rPr lang="en-US" sz="1800" dirty="0" smtClean="0">
                    <a:latin typeface="Times New Roman" panose="02020603050405020304" pitchFamily="18" charset="0"/>
                    <a:cs typeface="Times New Roman" panose="02020603050405020304" pitchFamily="18" charset="0"/>
                  </a:rPr>
                  <a:t>Such a random variable obeys the binomial probability distribution, if the experiment satisfies the following conditions:</a:t>
                </a:r>
              </a:p>
              <a:p>
                <a:pPr marL="576263" lvl="1" indent="-184150" algn="just">
                  <a:lnSpc>
                    <a:spcPct val="120000"/>
                  </a:lnSpc>
                  <a:buFont typeface="+mj-lt"/>
                  <a:buAutoNum type="arabicParenR"/>
                </a:pPr>
                <a:r>
                  <a:rPr lang="en-US" sz="1800" dirty="0" smtClean="0">
                    <a:latin typeface="Times New Roman" panose="02020603050405020304" pitchFamily="18" charset="0"/>
                    <a:cs typeface="Times New Roman" panose="02020603050405020304" pitchFamily="18" charset="0"/>
                  </a:rPr>
                  <a:t>The experiment consists of </a:t>
                </a:r>
                <a:r>
                  <a:rPr lang="en-US" sz="1800" i="1" dirty="0" smtClean="0">
                    <a:latin typeface="Times New Roman" panose="02020603050405020304" pitchFamily="18" charset="0"/>
                    <a:cs typeface="Times New Roman" panose="02020603050405020304" pitchFamily="18" charset="0"/>
                  </a:rPr>
                  <a:t>n</a:t>
                </a:r>
                <a:r>
                  <a:rPr lang="en-US" sz="1800" dirty="0" smtClean="0">
                    <a:latin typeface="Times New Roman" panose="02020603050405020304" pitchFamily="18" charset="0"/>
                    <a:cs typeface="Times New Roman" panose="02020603050405020304" pitchFamily="18" charset="0"/>
                  </a:rPr>
                  <a:t> trials.</a:t>
                </a:r>
              </a:p>
              <a:p>
                <a:pPr marL="576263" lvl="1" indent="-184150" algn="just">
                  <a:lnSpc>
                    <a:spcPct val="120000"/>
                  </a:lnSpc>
                  <a:buFont typeface="+mj-lt"/>
                  <a:buAutoNum type="arabicParenR"/>
                </a:pPr>
                <a:r>
                  <a:rPr lang="en-US" sz="1800" dirty="0" smtClean="0">
                    <a:latin typeface="Times New Roman" panose="02020603050405020304" pitchFamily="18" charset="0"/>
                    <a:cs typeface="Times New Roman" panose="02020603050405020304" pitchFamily="18" charset="0"/>
                  </a:rPr>
                  <a:t>Each trial results in one of two mutually exclusive outcomes, one labelled a </a:t>
                </a:r>
                <a:r>
                  <a:rPr lang="en-US" sz="1800" i="1" dirty="0" smtClean="0">
                    <a:latin typeface="Times New Roman" panose="02020603050405020304" pitchFamily="18" charset="0"/>
                    <a:cs typeface="Times New Roman" panose="02020603050405020304" pitchFamily="18" charset="0"/>
                  </a:rPr>
                  <a:t>“success” </a:t>
                </a:r>
                <a:r>
                  <a:rPr lang="en-US" sz="1800" dirty="0" smtClean="0">
                    <a:latin typeface="Times New Roman" panose="02020603050405020304" pitchFamily="18" charset="0"/>
                    <a:cs typeface="Times New Roman" panose="02020603050405020304" pitchFamily="18" charset="0"/>
                  </a:rPr>
                  <a:t>and the other a </a:t>
                </a:r>
                <a:r>
                  <a:rPr lang="en-US" sz="1800" i="1" dirty="0" smtClean="0">
                    <a:latin typeface="Times New Roman" panose="02020603050405020304" pitchFamily="18" charset="0"/>
                    <a:cs typeface="Times New Roman" panose="02020603050405020304" pitchFamily="18" charset="0"/>
                  </a:rPr>
                  <a:t>“failure”</a:t>
                </a:r>
                <a:r>
                  <a:rPr lang="en-US" sz="1800" dirty="0" smtClean="0">
                    <a:latin typeface="Times New Roman" panose="02020603050405020304" pitchFamily="18" charset="0"/>
                    <a:cs typeface="Times New Roman" panose="02020603050405020304" pitchFamily="18" charset="0"/>
                  </a:rPr>
                  <a:t>.</a:t>
                </a:r>
              </a:p>
              <a:p>
                <a:pPr marL="576263" lvl="1" indent="-184150" algn="just">
                  <a:lnSpc>
                    <a:spcPct val="120000"/>
                  </a:lnSpc>
                  <a:buFont typeface="+mj-lt"/>
                  <a:buAutoNum type="arabicParenR"/>
                </a:pPr>
                <a:r>
                  <a:rPr lang="en-US" sz="1800" dirty="0" smtClean="0">
                    <a:latin typeface="Times New Roman" panose="02020603050405020304" pitchFamily="18" charset="0"/>
                    <a:cs typeface="Times New Roman" panose="02020603050405020304" pitchFamily="18" charset="0"/>
                  </a:rPr>
                  <a:t>The probability of a success on a single trial is equal to </a:t>
                </a:r>
                <a14:m>
                  <m:oMath xmlns:m="http://schemas.openxmlformats.org/officeDocument/2006/math">
                    <m:r>
                      <a:rPr lang="en-US" sz="1800" b="1" i="1" dirty="0" smtClean="0">
                        <a:latin typeface="Cambria Math" panose="02040503050406030204" pitchFamily="18" charset="0"/>
                        <a:cs typeface="Times New Roman" panose="02020603050405020304" pitchFamily="18" charset="0"/>
                      </a:rPr>
                      <m:t>𝒑</m:t>
                    </m:r>
                  </m:oMath>
                </a14:m>
                <a:r>
                  <a:rPr lang="en-US" sz="1800" dirty="0" smtClean="0">
                    <a:latin typeface="Times New Roman" panose="02020603050405020304" pitchFamily="18" charset="0"/>
                    <a:cs typeface="Times New Roman" panose="02020603050405020304" pitchFamily="18" charset="0"/>
                  </a:rPr>
                  <a:t>. The value of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𝑝</m:t>
                    </m:r>
                  </m:oMath>
                </a14:m>
                <a:r>
                  <a:rPr lang="en-US" sz="1800" dirty="0" smtClean="0">
                    <a:latin typeface="Times New Roman" panose="02020603050405020304" pitchFamily="18" charset="0"/>
                    <a:cs typeface="Times New Roman" panose="02020603050405020304" pitchFamily="18" charset="0"/>
                  </a:rPr>
                  <a:t> remains constant throughout the experiment.</a:t>
                </a:r>
              </a:p>
              <a:p>
                <a:pPr marL="576263" lvl="1" indent="-184150" algn="just">
                  <a:lnSpc>
                    <a:spcPct val="120000"/>
                  </a:lnSpc>
                  <a:buFont typeface="+mj-lt"/>
                  <a:buAutoNum type="arabicParenR"/>
                </a:pPr>
                <a:r>
                  <a:rPr lang="en-US" sz="1800" dirty="0" smtClean="0">
                    <a:latin typeface="Times New Roman" panose="02020603050405020304" pitchFamily="18" charset="0"/>
                    <a:cs typeface="Times New Roman" panose="02020603050405020304" pitchFamily="18" charset="0"/>
                  </a:rPr>
                  <a:t>The trials are independent.</a:t>
                </a:r>
              </a:p>
              <a:p>
                <a:pPr lvl="8" algn="just"/>
                <a:endParaRPr lang="en-US" sz="1900" dirty="0" smtClean="0"/>
              </a:p>
              <a:p>
                <a:pPr algn="just"/>
                <a:endParaRPr lang="en-IN" sz="2000"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468078" y="1224643"/>
                <a:ext cx="8630202" cy="5099957"/>
              </a:xfrm>
              <a:blipFill rotWithShape="1">
                <a:blip r:embed="rId2" cstate="print"/>
                <a:stretch>
                  <a:fillRect l="-494" t="-239" r="-424"/>
                </a:stretch>
              </a:blipFill>
            </p:spPr>
            <p:txBody>
              <a:bodyPr/>
              <a:lstStyle/>
              <a:p>
                <a:r>
                  <a:rPr lang="en-IN">
                    <a:noFill/>
                  </a:rPr>
                  <a:t> </a:t>
                </a:r>
              </a:p>
            </p:txBody>
          </p:sp>
        </mc:Fallback>
      </mc:AlternateContent>
    </p:spTree>
    <p:extLst>
      <p:ext uri="{BB962C8B-B14F-4D97-AF65-F5344CB8AC3E}">
        <p14:creationId xmlns:p14="http://schemas.microsoft.com/office/powerpoint/2010/main" xmlns="" val="413150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Binomial Probability Distribution</a:t>
            </a:r>
          </a:p>
        </p:txBody>
      </p:sp>
      <p:sp>
        <p:nvSpPr>
          <p:cNvPr id="150531" name="Rectangle 3"/>
          <p:cNvSpPr>
            <a:spLocks noChangeArrowheads="1"/>
          </p:cNvSpPr>
          <p:nvPr/>
        </p:nvSpPr>
        <p:spPr bwMode="auto">
          <a:xfrm>
            <a:off x="468074" y="1752600"/>
            <a:ext cx="8581364" cy="4419600"/>
          </a:xfrm>
          <a:prstGeom prst="rect">
            <a:avLst/>
          </a:prstGeom>
          <a:noFill/>
          <a:ln w="9525">
            <a:noFill/>
            <a:miter lim="800000"/>
            <a:headEnd/>
            <a:tailEnd/>
          </a:ln>
          <a:effectLst/>
        </p:spPr>
        <p:txBody>
          <a:bodyPr lIns="85342" tIns="42672" rIns="85342" bIns="42672"/>
          <a:lstStyle/>
          <a:p>
            <a:pPr marL="342900" indent="-342900" eaLnBrk="1" hangingPunct="1">
              <a:lnSpc>
                <a:spcPct val="90000"/>
              </a:lnSpc>
              <a:spcBef>
                <a:spcPct val="20000"/>
              </a:spcBef>
              <a:buClr>
                <a:schemeClr val="folHlink"/>
              </a:buClr>
              <a:buSzPct val="60000"/>
              <a:buFont typeface="Wingdings" pitchFamily="2" charset="2"/>
              <a:buChar char="n"/>
            </a:pPr>
            <a:r>
              <a:rPr lang="en-US" sz="2800"/>
              <a:t>A fixed number of observations (trials), n</a:t>
            </a:r>
          </a:p>
          <a:p>
            <a:pPr marL="742950" lvl="1" indent="-285750" eaLnBrk="1" hangingPunct="1">
              <a:lnSpc>
                <a:spcPct val="90000"/>
              </a:lnSpc>
              <a:spcBef>
                <a:spcPct val="20000"/>
              </a:spcBef>
              <a:buClr>
                <a:schemeClr val="hlink"/>
              </a:buClr>
              <a:buSzPct val="55000"/>
              <a:buFont typeface="Wingdings" pitchFamily="2" charset="2"/>
              <a:buChar char="n"/>
            </a:pPr>
            <a:r>
              <a:rPr lang="en-US" sz="2400"/>
              <a:t>e.g., 15 tosses of a coin; 20 patients; 1000 people surveyed</a:t>
            </a:r>
          </a:p>
          <a:p>
            <a:pPr marL="342900" indent="-342900" eaLnBrk="1" hangingPunct="1">
              <a:lnSpc>
                <a:spcPct val="110000"/>
              </a:lnSpc>
              <a:spcBef>
                <a:spcPct val="20000"/>
              </a:spcBef>
              <a:buClr>
                <a:schemeClr val="folHlink"/>
              </a:buClr>
              <a:buSzPct val="60000"/>
              <a:buFont typeface="Wingdings" pitchFamily="2" charset="2"/>
              <a:buChar char="n"/>
            </a:pPr>
            <a:r>
              <a:rPr lang="en-US" sz="2800"/>
              <a:t>A binary random variable</a:t>
            </a:r>
          </a:p>
          <a:p>
            <a:pPr marL="742950" lvl="1" indent="-285750" eaLnBrk="1" hangingPunct="1">
              <a:lnSpc>
                <a:spcPct val="90000"/>
              </a:lnSpc>
              <a:spcBef>
                <a:spcPct val="20000"/>
              </a:spcBef>
              <a:buClr>
                <a:schemeClr val="hlink"/>
              </a:buClr>
              <a:buSzPct val="55000"/>
              <a:buFont typeface="Wingdings" pitchFamily="2" charset="2"/>
              <a:buChar char="n"/>
            </a:pPr>
            <a:r>
              <a:rPr lang="en-US" sz="2400"/>
              <a:t>e.g., head or tail in each toss of a coin; defective or not defective light bulb</a:t>
            </a:r>
          </a:p>
          <a:p>
            <a:pPr marL="742950" lvl="1" indent="-285750" eaLnBrk="1" hangingPunct="1">
              <a:lnSpc>
                <a:spcPct val="90000"/>
              </a:lnSpc>
              <a:spcBef>
                <a:spcPct val="20000"/>
              </a:spcBef>
              <a:buClr>
                <a:schemeClr val="hlink"/>
              </a:buClr>
              <a:buSzPct val="55000"/>
              <a:buFont typeface="Wingdings" pitchFamily="2" charset="2"/>
              <a:buChar char="n"/>
            </a:pPr>
            <a:r>
              <a:rPr lang="en-US" sz="2400"/>
              <a:t>Generally called “success” and “failure”</a:t>
            </a:r>
          </a:p>
          <a:p>
            <a:pPr marL="742950" lvl="1" indent="-285750" eaLnBrk="1" hangingPunct="1">
              <a:lnSpc>
                <a:spcPct val="90000"/>
              </a:lnSpc>
              <a:spcBef>
                <a:spcPct val="20000"/>
              </a:spcBef>
              <a:buClr>
                <a:schemeClr val="hlink"/>
              </a:buClr>
              <a:buSzPct val="55000"/>
              <a:buFont typeface="Wingdings" pitchFamily="2" charset="2"/>
              <a:buChar char="n"/>
            </a:pPr>
            <a:r>
              <a:rPr lang="en-US" sz="2400"/>
              <a:t>Probability of success is p, probability of failure is 1 – p</a:t>
            </a:r>
          </a:p>
          <a:p>
            <a:pPr marL="342900" indent="-342900" eaLnBrk="1" hangingPunct="1">
              <a:lnSpc>
                <a:spcPct val="110000"/>
              </a:lnSpc>
              <a:spcBef>
                <a:spcPct val="20000"/>
              </a:spcBef>
              <a:buClr>
                <a:schemeClr val="folHlink"/>
              </a:buClr>
              <a:buSzPct val="60000"/>
              <a:buFont typeface="Wingdings" pitchFamily="2" charset="2"/>
              <a:buChar char="n"/>
            </a:pPr>
            <a:r>
              <a:rPr lang="en-US" sz="2800"/>
              <a:t>Constant probability for each observation</a:t>
            </a:r>
          </a:p>
          <a:p>
            <a:pPr marL="742950" lvl="1" indent="-285750" eaLnBrk="1" hangingPunct="1">
              <a:spcBef>
                <a:spcPct val="20000"/>
              </a:spcBef>
              <a:buClr>
                <a:schemeClr val="hlink"/>
              </a:buClr>
              <a:buSzPct val="55000"/>
              <a:buFont typeface="Wingdings" pitchFamily="2" charset="2"/>
              <a:buChar char="n"/>
            </a:pPr>
            <a:r>
              <a:rPr lang="en-US" sz="2400"/>
              <a:t>e.g., Probability of getting a tail is the same each time we toss the coin</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additive="base">
                                        <p:cTn id="7" dur="500" fill="hold"/>
                                        <p:tgtEl>
                                          <p:spTgt spid="150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531">
                                            <p:txEl>
                                              <p:pRg st="0" end="0"/>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0" end="0"/>
                                            </p:txEl>
                                          </p:spTgt>
                                        </p:tgtEl>
                                        <p:attrNameLst>
                                          <p:attrName>ppt_c</p:attrName>
                                        </p:attrNameLst>
                                      </p:cBhvr>
                                      <p:to>
                                        <a:srgbClr val="CCFFFF"/>
                                      </p:to>
                                    </p:animClr>
                                  </p:subTnLst>
                                </p:cTn>
                              </p:par>
                              <p:par>
                                <p:cTn id="9" presetID="2" presetClass="entr" presetSubtype="8" fill="hold" grpId="0" nodeType="with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anim calcmode="lin" valueType="num">
                                      <p:cBhvr additive="base">
                                        <p:cTn id="11" dur="500" fill="hold"/>
                                        <p:tgtEl>
                                          <p:spTgt spid="1505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0531">
                                            <p:txEl>
                                              <p:pRg st="1" end="1"/>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1" end="1"/>
                                            </p:txEl>
                                          </p:spTgt>
                                        </p:tgtEl>
                                        <p:attrNameLst>
                                          <p:attrName>ppt_c</p:attrName>
                                        </p:attrNameLst>
                                      </p:cBhvr>
                                      <p:to>
                                        <a:srgbClr val="CCFFFF"/>
                                      </p:to>
                                    </p:animClr>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0531">
                                            <p:txEl>
                                              <p:pRg st="2" end="2"/>
                                            </p:txEl>
                                          </p:spTgt>
                                        </p:tgtEl>
                                        <p:attrNameLst>
                                          <p:attrName>style.visibility</p:attrName>
                                        </p:attrNameLst>
                                      </p:cBhvr>
                                      <p:to>
                                        <p:strVal val="visible"/>
                                      </p:to>
                                    </p:set>
                                    <p:anim calcmode="lin" valueType="num">
                                      <p:cBhvr additive="base">
                                        <p:cTn id="17" dur="500" fill="hold"/>
                                        <p:tgtEl>
                                          <p:spTgt spid="15053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50531">
                                            <p:txEl>
                                              <p:pRg st="2" end="2"/>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2" end="2"/>
                                            </p:txEl>
                                          </p:spTgt>
                                        </p:tgtEl>
                                        <p:attrNameLst>
                                          <p:attrName>ppt_c</p:attrName>
                                        </p:attrNameLst>
                                      </p:cBhvr>
                                      <p:to>
                                        <a:srgbClr val="CCFFFF"/>
                                      </p:to>
                                    </p:animClr>
                                  </p:subTnLst>
                                </p:cTn>
                              </p:par>
                              <p:par>
                                <p:cTn id="19" presetID="2" presetClass="entr" presetSubtype="8" fill="hold" grpId="0" nodeType="withEffect">
                                  <p:stCondLst>
                                    <p:cond delay="0"/>
                                  </p:stCondLst>
                                  <p:childTnLst>
                                    <p:set>
                                      <p:cBhvr>
                                        <p:cTn id="20" dur="1" fill="hold">
                                          <p:stCondLst>
                                            <p:cond delay="0"/>
                                          </p:stCondLst>
                                        </p:cTn>
                                        <p:tgtEl>
                                          <p:spTgt spid="150531">
                                            <p:txEl>
                                              <p:pRg st="3" end="3"/>
                                            </p:txEl>
                                          </p:spTgt>
                                        </p:tgtEl>
                                        <p:attrNameLst>
                                          <p:attrName>style.visibility</p:attrName>
                                        </p:attrNameLst>
                                      </p:cBhvr>
                                      <p:to>
                                        <p:strVal val="visible"/>
                                      </p:to>
                                    </p:set>
                                    <p:anim calcmode="lin" valueType="num">
                                      <p:cBhvr additive="base">
                                        <p:cTn id="21" dur="500" fill="hold"/>
                                        <p:tgtEl>
                                          <p:spTgt spid="15053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50531">
                                            <p:txEl>
                                              <p:pRg st="3" end="3"/>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3" end="3"/>
                                            </p:txEl>
                                          </p:spTgt>
                                        </p:tgtEl>
                                        <p:attrNameLst>
                                          <p:attrName>ppt_c</p:attrName>
                                        </p:attrNameLst>
                                      </p:cBhvr>
                                      <p:to>
                                        <a:srgbClr val="CCFFFF"/>
                                      </p:to>
                                    </p:animClr>
                                  </p:subTnLst>
                                </p:cTn>
                              </p:par>
                              <p:par>
                                <p:cTn id="23" presetID="2" presetClass="entr" presetSubtype="8" fill="hold" grpId="0" nodeType="withEffect">
                                  <p:stCondLst>
                                    <p:cond delay="0"/>
                                  </p:stCondLst>
                                  <p:childTnLst>
                                    <p:set>
                                      <p:cBhvr>
                                        <p:cTn id="24" dur="1" fill="hold">
                                          <p:stCondLst>
                                            <p:cond delay="0"/>
                                          </p:stCondLst>
                                        </p:cTn>
                                        <p:tgtEl>
                                          <p:spTgt spid="150531">
                                            <p:txEl>
                                              <p:pRg st="4" end="4"/>
                                            </p:txEl>
                                          </p:spTgt>
                                        </p:tgtEl>
                                        <p:attrNameLst>
                                          <p:attrName>style.visibility</p:attrName>
                                        </p:attrNameLst>
                                      </p:cBhvr>
                                      <p:to>
                                        <p:strVal val="visible"/>
                                      </p:to>
                                    </p:set>
                                    <p:anim calcmode="lin" valueType="num">
                                      <p:cBhvr additive="base">
                                        <p:cTn id="25" dur="500" fill="hold"/>
                                        <p:tgtEl>
                                          <p:spTgt spid="1505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0531">
                                            <p:txEl>
                                              <p:pRg st="4" end="4"/>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4" end="4"/>
                                            </p:txEl>
                                          </p:spTgt>
                                        </p:tgtEl>
                                        <p:attrNameLst>
                                          <p:attrName>ppt_c</p:attrName>
                                        </p:attrNameLst>
                                      </p:cBhvr>
                                      <p:to>
                                        <a:srgbClr val="CCFFFF"/>
                                      </p:to>
                                    </p:animClr>
                                  </p:subTnLst>
                                </p:cTn>
                              </p:par>
                              <p:par>
                                <p:cTn id="27" presetID="2" presetClass="entr" presetSubtype="8" fill="hold" grpId="0" nodeType="withEffect">
                                  <p:stCondLst>
                                    <p:cond delay="0"/>
                                  </p:stCondLst>
                                  <p:childTnLst>
                                    <p:set>
                                      <p:cBhvr>
                                        <p:cTn id="28" dur="1" fill="hold">
                                          <p:stCondLst>
                                            <p:cond delay="0"/>
                                          </p:stCondLst>
                                        </p:cTn>
                                        <p:tgtEl>
                                          <p:spTgt spid="150531">
                                            <p:txEl>
                                              <p:pRg st="5" end="5"/>
                                            </p:txEl>
                                          </p:spTgt>
                                        </p:tgtEl>
                                        <p:attrNameLst>
                                          <p:attrName>style.visibility</p:attrName>
                                        </p:attrNameLst>
                                      </p:cBhvr>
                                      <p:to>
                                        <p:strVal val="visible"/>
                                      </p:to>
                                    </p:set>
                                    <p:anim calcmode="lin" valueType="num">
                                      <p:cBhvr additive="base">
                                        <p:cTn id="29" dur="500" fill="hold"/>
                                        <p:tgtEl>
                                          <p:spTgt spid="15053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50531">
                                            <p:txEl>
                                              <p:pRg st="5" end="5"/>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5" end="5"/>
                                            </p:txEl>
                                          </p:spTgt>
                                        </p:tgtEl>
                                        <p:attrNameLst>
                                          <p:attrName>ppt_c</p:attrName>
                                        </p:attrNameLst>
                                      </p:cBhvr>
                                      <p:to>
                                        <a:srgbClr val="CCFFFF"/>
                                      </p:to>
                                    </p:animClr>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50531">
                                            <p:txEl>
                                              <p:pRg st="6" end="6"/>
                                            </p:txEl>
                                          </p:spTgt>
                                        </p:tgtEl>
                                        <p:attrNameLst>
                                          <p:attrName>style.visibility</p:attrName>
                                        </p:attrNameLst>
                                      </p:cBhvr>
                                      <p:to>
                                        <p:strVal val="visible"/>
                                      </p:to>
                                    </p:set>
                                    <p:anim calcmode="lin" valueType="num">
                                      <p:cBhvr additive="base">
                                        <p:cTn id="35" dur="500" fill="hold"/>
                                        <p:tgtEl>
                                          <p:spTgt spid="15053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50531">
                                            <p:txEl>
                                              <p:pRg st="6" end="6"/>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6" end="6"/>
                                            </p:txEl>
                                          </p:spTgt>
                                        </p:tgtEl>
                                        <p:attrNameLst>
                                          <p:attrName>ppt_c</p:attrName>
                                        </p:attrNameLst>
                                      </p:cBhvr>
                                      <p:to>
                                        <a:srgbClr val="CCFFFF"/>
                                      </p:to>
                                    </p:animClr>
                                  </p:subTnLst>
                                </p:cTn>
                              </p:par>
                              <p:par>
                                <p:cTn id="37" presetID="2" presetClass="entr" presetSubtype="8" fill="hold" grpId="0" nodeType="withEffect">
                                  <p:stCondLst>
                                    <p:cond delay="0"/>
                                  </p:stCondLst>
                                  <p:childTnLst>
                                    <p:set>
                                      <p:cBhvr>
                                        <p:cTn id="38" dur="1" fill="hold">
                                          <p:stCondLst>
                                            <p:cond delay="0"/>
                                          </p:stCondLst>
                                        </p:cTn>
                                        <p:tgtEl>
                                          <p:spTgt spid="150531">
                                            <p:txEl>
                                              <p:pRg st="7" end="7"/>
                                            </p:txEl>
                                          </p:spTgt>
                                        </p:tgtEl>
                                        <p:attrNameLst>
                                          <p:attrName>style.visibility</p:attrName>
                                        </p:attrNameLst>
                                      </p:cBhvr>
                                      <p:to>
                                        <p:strVal val="visible"/>
                                      </p:to>
                                    </p:set>
                                    <p:anim calcmode="lin" valueType="num">
                                      <p:cBhvr additive="base">
                                        <p:cTn id="39" dur="500" fill="hold"/>
                                        <p:tgtEl>
                                          <p:spTgt spid="15053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50531">
                                            <p:txEl>
                                              <p:pRg st="7" end="7"/>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0531">
                                            <p:txEl>
                                              <p:pRg st="7" end="7"/>
                                            </p:txEl>
                                          </p:spTgt>
                                        </p:tgtEl>
                                        <p:attrNameLst>
                                          <p:attrName>ppt_c</p:attrName>
                                        </p:attrNameLst>
                                      </p:cBhvr>
                                      <p:to>
                                        <a:srgbClr val="CCFF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t>Binomial example</a:t>
            </a:r>
          </a:p>
        </p:txBody>
      </p:sp>
      <p:sp>
        <p:nvSpPr>
          <p:cNvPr id="259075" name="Rectangle 3"/>
          <p:cNvSpPr>
            <a:spLocks noGrp="1" noChangeArrowheads="1"/>
          </p:cNvSpPr>
          <p:nvPr>
            <p:ph type="body" idx="1"/>
          </p:nvPr>
        </p:nvSpPr>
        <p:spPr>
          <a:xfrm>
            <a:off x="546087" y="2017713"/>
            <a:ext cx="8621996" cy="4114800"/>
          </a:xfrm>
        </p:spPr>
        <p:txBody>
          <a:bodyPr/>
          <a:lstStyle/>
          <a:p>
            <a:pPr>
              <a:buFont typeface="Wingdings" pitchFamily="2" charset="2"/>
              <a:buNone/>
            </a:pPr>
            <a:r>
              <a:rPr lang="en-US">
                <a:cs typeface="Times New Roman" pitchFamily="18" charset="0"/>
              </a:rPr>
              <a:t>	Take the example of 5 coin tosses.  What’s the probability that you flip exactly 3 heads in 5 coin tosses?</a:t>
            </a:r>
            <a:r>
              <a:rPr lang="en-US"/>
              <a:t> </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383096" y="-152400"/>
            <a:ext cx="7978393" cy="1462088"/>
          </a:xfrm>
        </p:spPr>
        <p:txBody>
          <a:bodyPr/>
          <a:lstStyle/>
          <a:p>
            <a:r>
              <a:rPr lang="en-US"/>
              <a:t>Binomial distribution</a:t>
            </a:r>
          </a:p>
        </p:txBody>
      </p:sp>
      <p:sp>
        <p:nvSpPr>
          <p:cNvPr id="165891" name="Rectangle 3"/>
          <p:cNvSpPr>
            <a:spLocks noGrp="1" noChangeArrowheads="1"/>
          </p:cNvSpPr>
          <p:nvPr>
            <p:ph type="body" idx="1"/>
          </p:nvPr>
        </p:nvSpPr>
        <p:spPr>
          <a:xfrm>
            <a:off x="624099" y="1524001"/>
            <a:ext cx="8269314" cy="4532313"/>
          </a:xfrm>
        </p:spPr>
        <p:txBody>
          <a:bodyPr/>
          <a:lstStyle/>
          <a:p>
            <a:pPr>
              <a:lnSpc>
                <a:spcPct val="90000"/>
              </a:lnSpc>
              <a:buFont typeface="Wingdings" pitchFamily="2" charset="2"/>
              <a:buNone/>
            </a:pPr>
            <a:r>
              <a:rPr lang="en-US" sz="2800" i="1">
                <a:cs typeface="Times New Roman" pitchFamily="18" charset="0"/>
              </a:rPr>
              <a:t>Solution:</a:t>
            </a:r>
            <a:endParaRPr lang="en-US" sz="2800">
              <a:cs typeface="Times New Roman" pitchFamily="18" charset="0"/>
            </a:endParaRPr>
          </a:p>
          <a:p>
            <a:pPr>
              <a:lnSpc>
                <a:spcPct val="90000"/>
              </a:lnSpc>
              <a:buFont typeface="Wingdings" pitchFamily="2" charset="2"/>
              <a:buNone/>
            </a:pPr>
            <a:r>
              <a:rPr lang="en-US" sz="2800">
                <a:cs typeface="Times New Roman" pitchFamily="18" charset="0"/>
              </a:rPr>
              <a:t>One way to get exactly 3 heads:  HHHTT</a:t>
            </a:r>
          </a:p>
          <a:p>
            <a:pPr>
              <a:lnSpc>
                <a:spcPct val="90000"/>
              </a:lnSpc>
              <a:buFont typeface="Wingdings" pitchFamily="2" charset="2"/>
              <a:buNone/>
            </a:pPr>
            <a:endParaRPr lang="en-US" sz="2800">
              <a:cs typeface="Times New Roman" pitchFamily="18" charset="0"/>
            </a:endParaRPr>
          </a:p>
          <a:p>
            <a:pPr>
              <a:lnSpc>
                <a:spcPct val="90000"/>
              </a:lnSpc>
              <a:buFont typeface="Wingdings" pitchFamily="2" charset="2"/>
              <a:buNone/>
            </a:pPr>
            <a:r>
              <a:rPr lang="en-US" sz="2800">
                <a:cs typeface="Times New Roman" pitchFamily="18" charset="0"/>
              </a:rPr>
              <a:t>What’s the probability of this </a:t>
            </a:r>
            <a:r>
              <a:rPr lang="en-US" sz="2800" u="sng">
                <a:cs typeface="Times New Roman" pitchFamily="18" charset="0"/>
              </a:rPr>
              <a:t>exact</a:t>
            </a:r>
            <a:r>
              <a:rPr lang="en-US" sz="2800">
                <a:cs typeface="Times New Roman" pitchFamily="18" charset="0"/>
              </a:rPr>
              <a:t> arrangement?</a:t>
            </a:r>
          </a:p>
          <a:p>
            <a:pPr>
              <a:lnSpc>
                <a:spcPct val="90000"/>
              </a:lnSpc>
              <a:buFont typeface="Wingdings" pitchFamily="2" charset="2"/>
              <a:buNone/>
            </a:pPr>
            <a:r>
              <a:rPr lang="en-US" sz="2800" i="1">
                <a:cs typeface="Times New Roman" pitchFamily="18" charset="0"/>
              </a:rPr>
              <a:t>P(heads)xP(heads) xP(heads)xP(tails)xP(tails) =</a:t>
            </a:r>
            <a:r>
              <a:rPr lang="en-US" sz="2800">
                <a:cs typeface="Times New Roman" pitchFamily="18" charset="0"/>
              </a:rPr>
              <a:t>(1/2)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endParaRPr lang="en-US" sz="2800">
              <a:cs typeface="Times New Roman" pitchFamily="18" charset="0"/>
            </a:endParaRPr>
          </a:p>
          <a:p>
            <a:pPr>
              <a:lnSpc>
                <a:spcPct val="90000"/>
              </a:lnSpc>
              <a:buFont typeface="Wingdings" pitchFamily="2" charset="2"/>
              <a:buNone/>
            </a:pPr>
            <a:endParaRPr lang="en-US" sz="2800">
              <a:cs typeface="Times New Roman" pitchFamily="18" charset="0"/>
            </a:endParaRPr>
          </a:p>
          <a:p>
            <a:pPr>
              <a:lnSpc>
                <a:spcPct val="90000"/>
              </a:lnSpc>
              <a:buFont typeface="Wingdings" pitchFamily="2" charset="2"/>
              <a:buNone/>
            </a:pPr>
            <a:r>
              <a:rPr lang="en-US" sz="2800">
                <a:cs typeface="Times New Roman" pitchFamily="18" charset="0"/>
              </a:rPr>
              <a:t>Another way to get exactly 3 heads:  THHHT</a:t>
            </a:r>
          </a:p>
          <a:p>
            <a:pPr>
              <a:lnSpc>
                <a:spcPct val="90000"/>
              </a:lnSpc>
              <a:buFont typeface="Wingdings" pitchFamily="2" charset="2"/>
              <a:buNone/>
            </a:pPr>
            <a:r>
              <a:rPr lang="en-US" sz="2800">
                <a:cs typeface="Times New Roman" pitchFamily="18" charset="0"/>
              </a:rPr>
              <a:t>Probability of this exact outcome = (1/2)</a:t>
            </a:r>
            <a:r>
              <a:rPr lang="en-US" sz="2800" baseline="30000">
                <a:latin typeface="Times" pitchFamily="18" charset="0"/>
                <a:cs typeface="Times New Roman" pitchFamily="18" charset="0"/>
              </a:rPr>
              <a:t>1</a:t>
            </a:r>
            <a:r>
              <a:rPr lang="en-US" sz="2800">
                <a:latin typeface="Times" pitchFamily="18" charset="0"/>
                <a:cs typeface="Times New Roman" pitchFamily="18" charset="0"/>
              </a:rPr>
              <a:t> </a:t>
            </a:r>
            <a:r>
              <a:rPr lang="en-US" sz="2800" i="1">
                <a:latin typeface="Times" pitchFamily="18" charset="0"/>
                <a:cs typeface="Times New Roman" pitchFamily="18" charset="0"/>
              </a:rPr>
              <a:t>x </a:t>
            </a:r>
            <a:r>
              <a:rPr lang="en-US" sz="2800">
                <a:cs typeface="Times New Roman" pitchFamily="18" charset="0"/>
              </a:rPr>
              <a:t>(1/2)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1  </a:t>
            </a:r>
            <a:r>
              <a:rPr lang="en-US" sz="2800">
                <a:cs typeface="Times New Roman" pitchFamily="18" charset="0"/>
              </a:rPr>
              <a:t>=  (1/2)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endParaRPr lang="en-US" sz="2800">
              <a:cs typeface="Times New Roman" pitchFamily="18" charset="0"/>
            </a:endParaRPr>
          </a:p>
          <a:p>
            <a:pPr>
              <a:lnSpc>
                <a:spcPct val="90000"/>
              </a:lnSpc>
            </a:pPr>
            <a:endParaRPr lang="en-US" sz="2800"/>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5891">
                                            <p:txEl>
                                              <p:pRg st="3" end="3"/>
                                            </p:txEl>
                                          </p:spTgt>
                                        </p:tgtEl>
                                        <p:attrNameLst>
                                          <p:attrName>style.visibility</p:attrName>
                                        </p:attrNameLst>
                                      </p:cBhvr>
                                      <p:to>
                                        <p:strVal val="visible"/>
                                      </p:to>
                                    </p:set>
                                    <p:anim calcmode="lin" valueType="num">
                                      <p:cBhvr additive="base">
                                        <p:cTn id="19" dur="500" fill="hold"/>
                                        <p:tgtEl>
                                          <p:spTgt spid="16589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5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5891">
                                            <p:txEl>
                                              <p:pRg st="6" end="6"/>
                                            </p:txEl>
                                          </p:spTgt>
                                        </p:tgtEl>
                                        <p:attrNameLst>
                                          <p:attrName>style.visibility</p:attrName>
                                        </p:attrNameLst>
                                      </p:cBhvr>
                                      <p:to>
                                        <p:strVal val="visible"/>
                                      </p:to>
                                    </p:set>
                                    <p:anim calcmode="lin" valueType="num">
                                      <p:cBhvr additive="base">
                                        <p:cTn id="31" dur="500" fill="hold"/>
                                        <p:tgtEl>
                                          <p:spTgt spid="165891">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58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5891">
                                            <p:txEl>
                                              <p:pRg st="7" end="7"/>
                                            </p:txEl>
                                          </p:spTgt>
                                        </p:tgtEl>
                                        <p:attrNameLst>
                                          <p:attrName>style.visibility</p:attrName>
                                        </p:attrNameLst>
                                      </p:cBhvr>
                                      <p:to>
                                        <p:strVal val="visible"/>
                                      </p:to>
                                    </p:set>
                                    <p:anim calcmode="lin" valueType="num">
                                      <p:cBhvr additive="base">
                                        <p:cTn id="37" dur="500" fill="hold"/>
                                        <p:tgtEl>
                                          <p:spTgt spid="165891">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58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t>Binomial distribution</a:t>
            </a:r>
          </a:p>
        </p:txBody>
      </p:sp>
      <p:sp>
        <p:nvSpPr>
          <p:cNvPr id="166915" name="Rectangle 3"/>
          <p:cNvSpPr>
            <a:spLocks noGrp="1" noChangeArrowheads="1"/>
          </p:cNvSpPr>
          <p:nvPr>
            <p:ph type="body" idx="1"/>
          </p:nvPr>
        </p:nvSpPr>
        <p:spPr>
          <a:xfrm>
            <a:off x="468075" y="1676401"/>
            <a:ext cx="8269314" cy="4532313"/>
          </a:xfrm>
        </p:spPr>
        <p:txBody>
          <a:bodyPr/>
          <a:lstStyle/>
          <a:p>
            <a:pPr>
              <a:buFont typeface="Wingdings" pitchFamily="2" charset="2"/>
              <a:buNone/>
            </a:pPr>
            <a:r>
              <a:rPr lang="en-US" sz="2800">
                <a:cs typeface="Times New Roman" pitchFamily="18" charset="0"/>
              </a:rPr>
              <a:t>	In fact, (1/2)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r>
              <a:rPr lang="en-US" sz="2800">
                <a:cs typeface="Times New Roman" pitchFamily="18" charset="0"/>
              </a:rPr>
              <a:t> is the probability of each unique outcome that has exactly 3 heads and 2 tails.</a:t>
            </a:r>
            <a:r>
              <a:rPr lang="en-US" sz="2800"/>
              <a:t> </a:t>
            </a:r>
          </a:p>
          <a:p>
            <a:endParaRPr lang="en-US" sz="2800"/>
          </a:p>
          <a:p>
            <a:pPr>
              <a:buFont typeface="Wingdings" pitchFamily="2" charset="2"/>
              <a:buNone/>
            </a:pPr>
            <a:r>
              <a:rPr lang="en-US" sz="2800">
                <a:cs typeface="Times New Roman" pitchFamily="18" charset="0"/>
              </a:rPr>
              <a:t>	So, the overall probability of 3 heads and 2 tails is:</a:t>
            </a:r>
          </a:p>
          <a:p>
            <a:pPr>
              <a:buFont typeface="Wingdings" pitchFamily="2" charset="2"/>
              <a:buNone/>
            </a:pPr>
            <a:r>
              <a:rPr lang="en-US" sz="2800">
                <a:cs typeface="Times New Roman" pitchFamily="18" charset="0"/>
              </a:rPr>
              <a:t>	(1/2)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r>
              <a:rPr lang="en-US" sz="2800">
                <a:cs typeface="Times New Roman" pitchFamily="18" charset="0"/>
              </a:rPr>
              <a:t>  + (1/2)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r>
              <a:rPr lang="en-US" sz="2800">
                <a:cs typeface="Times New Roman" pitchFamily="18" charset="0"/>
              </a:rPr>
              <a:t> </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3</a:t>
            </a:r>
            <a:r>
              <a:rPr lang="en-US" sz="2800">
                <a:latin typeface="Times" pitchFamily="18" charset="0"/>
                <a:cs typeface="Times New Roman" pitchFamily="18" charset="0"/>
              </a:rPr>
              <a:t> </a:t>
            </a:r>
            <a:r>
              <a:rPr lang="en-US" sz="2800" i="1">
                <a:latin typeface="Times" pitchFamily="18" charset="0"/>
                <a:cs typeface="Times New Roman" pitchFamily="18" charset="0"/>
              </a:rPr>
              <a:t>x</a:t>
            </a:r>
            <a:r>
              <a:rPr lang="en-US" sz="2800">
                <a:latin typeface="Times" pitchFamily="18" charset="0"/>
                <a:cs typeface="Times New Roman" pitchFamily="18" charset="0"/>
              </a:rPr>
              <a:t> </a:t>
            </a:r>
            <a:r>
              <a:rPr lang="en-US" sz="2800">
                <a:cs typeface="Times New Roman" pitchFamily="18" charset="0"/>
              </a:rPr>
              <a:t>(1/2)</a:t>
            </a:r>
            <a:r>
              <a:rPr lang="en-US" sz="2800" baseline="30000">
                <a:latin typeface="Times" pitchFamily="18" charset="0"/>
                <a:cs typeface="Times New Roman" pitchFamily="18" charset="0"/>
              </a:rPr>
              <a:t>2</a:t>
            </a:r>
            <a:r>
              <a:rPr lang="en-US" sz="2800">
                <a:cs typeface="Times New Roman" pitchFamily="18" charset="0"/>
              </a:rPr>
              <a:t> </a:t>
            </a:r>
            <a:r>
              <a:rPr lang="en-US" sz="2800" baseline="30000">
                <a:latin typeface="Times" pitchFamily="18" charset="0"/>
                <a:cs typeface="Times New Roman" pitchFamily="18" charset="0"/>
              </a:rPr>
              <a:t> </a:t>
            </a:r>
            <a:r>
              <a:rPr lang="en-US" sz="2800">
                <a:latin typeface="Times" pitchFamily="18" charset="0"/>
                <a:cs typeface="Times New Roman" pitchFamily="18" charset="0"/>
              </a:rPr>
              <a:t>+ </a:t>
            </a:r>
            <a:r>
              <a:rPr lang="en-US" sz="2800">
                <a:cs typeface="Times New Roman" pitchFamily="18" charset="0"/>
              </a:rPr>
              <a:t>….. for as many unique arrangements as there are—but how many are there??</a:t>
            </a:r>
            <a:r>
              <a:rPr lang="en-US" sz="2800"/>
              <a:t> </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 calcmode="lin" valueType="num">
                                      <p:cBhvr additive="base">
                                        <p:cTn id="7"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6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6915">
                                            <p:txEl>
                                              <p:pRg st="2" end="2"/>
                                            </p:txEl>
                                          </p:spTgt>
                                        </p:tgtEl>
                                        <p:attrNameLst>
                                          <p:attrName>style.visibility</p:attrName>
                                        </p:attrNameLst>
                                      </p:cBhvr>
                                      <p:to>
                                        <p:strVal val="visible"/>
                                      </p:to>
                                    </p:set>
                                    <p:anim calcmode="lin" valueType="num">
                                      <p:cBhvr additive="base">
                                        <p:cTn id="13"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6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6915">
                                            <p:txEl>
                                              <p:pRg st="3" end="3"/>
                                            </p:txEl>
                                          </p:spTgt>
                                        </p:tgtEl>
                                        <p:attrNameLst>
                                          <p:attrName>style.visibility</p:attrName>
                                        </p:attrNameLst>
                                      </p:cBhvr>
                                      <p:to>
                                        <p:strVal val="visible"/>
                                      </p:to>
                                    </p:set>
                                    <p:anim calcmode="lin" valueType="num">
                                      <p:cBhvr additive="base">
                                        <p:cTn id="19"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69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ChangeArrowheads="1"/>
          </p:cNvSpPr>
          <p:nvPr/>
        </p:nvSpPr>
        <p:spPr bwMode="auto">
          <a:xfrm>
            <a:off x="1638260" y="2057401"/>
            <a:ext cx="9361488" cy="600164"/>
          </a:xfrm>
          <a:prstGeom prst="rect">
            <a:avLst/>
          </a:prstGeom>
          <a:noFill/>
          <a:ln w="9525">
            <a:noFill/>
            <a:miter lim="800000"/>
            <a:headEnd/>
            <a:tailEnd/>
          </a:ln>
          <a:effectLst/>
        </p:spPr>
        <p:txBody>
          <a:bodyPr bIns="0">
            <a:spAutoFit/>
          </a:bodyPr>
          <a:lstStyle/>
          <a:p>
            <a:r>
              <a:rPr lang="en-US" sz="1200">
                <a:latin typeface="Times New Roman" pitchFamily="18" charset="0"/>
                <a:cs typeface="Times New Roman" pitchFamily="18" charset="0"/>
              </a:rPr>
              <a:t> </a:t>
            </a:r>
          </a:p>
          <a:p>
            <a:endParaRPr lang="en-US" sz="2400">
              <a:latin typeface="Times New Roman" pitchFamily="18" charset="0"/>
            </a:endParaRPr>
          </a:p>
        </p:txBody>
      </p:sp>
      <p:grpSp>
        <p:nvGrpSpPr>
          <p:cNvPr id="2" name="Group 4"/>
          <p:cNvGrpSpPr>
            <a:grpSpLocks/>
          </p:cNvGrpSpPr>
          <p:nvPr/>
        </p:nvGrpSpPr>
        <p:grpSpPr bwMode="auto">
          <a:xfrm>
            <a:off x="1950311" y="1295400"/>
            <a:ext cx="5412110" cy="4618038"/>
            <a:chOff x="1104" y="835"/>
            <a:chExt cx="3330" cy="2909"/>
          </a:xfrm>
        </p:grpSpPr>
        <p:sp>
          <p:nvSpPr>
            <p:cNvPr id="167941" name="AutoShape 5"/>
            <p:cNvSpPr>
              <a:spLocks/>
            </p:cNvSpPr>
            <p:nvPr/>
          </p:nvSpPr>
          <p:spPr bwMode="auto">
            <a:xfrm>
              <a:off x="1104" y="1296"/>
              <a:ext cx="336" cy="1884"/>
            </a:xfrm>
            <a:prstGeom prst="leftBrace">
              <a:avLst>
                <a:gd name="adj1" fmla="val 46726"/>
                <a:gd name="adj2" fmla="val 50000"/>
              </a:avLst>
            </a:prstGeom>
            <a:noFill/>
            <a:ln w="9525">
              <a:solidFill>
                <a:srgbClr val="FFFFFF"/>
              </a:solidFill>
              <a:round/>
              <a:headEnd/>
              <a:tailEnd/>
            </a:ln>
          </p:spPr>
          <p:txBody>
            <a:bodyPr/>
            <a:lstStyle/>
            <a:p>
              <a:endParaRPr lang="en-US"/>
            </a:p>
          </p:txBody>
        </p:sp>
        <p:sp>
          <p:nvSpPr>
            <p:cNvPr id="167942" name="AutoShape 6"/>
            <p:cNvSpPr>
              <a:spLocks/>
            </p:cNvSpPr>
            <p:nvPr/>
          </p:nvSpPr>
          <p:spPr bwMode="auto">
            <a:xfrm>
              <a:off x="3984" y="1296"/>
              <a:ext cx="450" cy="1878"/>
            </a:xfrm>
            <a:prstGeom prst="rightBrace">
              <a:avLst>
                <a:gd name="adj1" fmla="val 34778"/>
                <a:gd name="adj2" fmla="val 50000"/>
              </a:avLst>
            </a:prstGeom>
            <a:noFill/>
            <a:ln w="9525">
              <a:solidFill>
                <a:srgbClr val="FFFFFF"/>
              </a:solidFill>
              <a:round/>
              <a:headEnd/>
              <a:tailEnd/>
            </a:ln>
          </p:spPr>
          <p:txBody>
            <a:bodyPr/>
            <a:lstStyle/>
            <a:p>
              <a:endParaRPr lang="en-US"/>
            </a:p>
          </p:txBody>
        </p:sp>
        <p:sp>
          <p:nvSpPr>
            <p:cNvPr id="167943" name="Rectangle 7"/>
            <p:cNvSpPr>
              <a:spLocks noChangeArrowheads="1"/>
            </p:cNvSpPr>
            <p:nvPr/>
          </p:nvSpPr>
          <p:spPr bwMode="auto">
            <a:xfrm>
              <a:off x="1248" y="835"/>
              <a:ext cx="2976" cy="2909"/>
            </a:xfrm>
            <a:prstGeom prst="rect">
              <a:avLst/>
            </a:prstGeom>
            <a:noFill/>
            <a:ln w="9525">
              <a:noFill/>
              <a:miter lim="800000"/>
              <a:headEnd/>
              <a:tailEnd/>
            </a:ln>
            <a:effectLst/>
          </p:spPr>
          <p:txBody>
            <a:bodyPr bIns="0">
              <a:spAutoFit/>
            </a:bodyPr>
            <a:lstStyle/>
            <a:p>
              <a:pPr indent="457200" eaLnBrk="1" hangingPunct="1"/>
              <a:endParaRPr lang="en-US" sz="2000" u="sng">
                <a:latin typeface="Times New Roman" pitchFamily="18" charset="0"/>
                <a:cs typeface="Times New Roman" pitchFamily="18" charset="0"/>
              </a:endParaRPr>
            </a:p>
            <a:p>
              <a:pPr indent="457200" eaLnBrk="1" hangingPunct="1"/>
              <a:r>
                <a:rPr lang="en-US" sz="2000" u="sng">
                  <a:latin typeface="Times New Roman" pitchFamily="18" charset="0"/>
                  <a:cs typeface="Times New Roman" pitchFamily="18" charset="0"/>
                </a:rPr>
                <a:t>Outcome		Probability </a:t>
              </a:r>
            </a:p>
            <a:p>
              <a:pPr indent="457200"/>
              <a:r>
                <a:rPr lang="en-US" sz="2000">
                  <a:latin typeface="Times New Roman" pitchFamily="18" charset="0"/>
                  <a:cs typeface="Times New Roman" pitchFamily="18" charset="0"/>
                </a:rPr>
                <a:t>THHHT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eaLnBrk="1" hangingPunct="1"/>
              <a:r>
                <a:rPr lang="en-US" sz="2000">
                  <a:latin typeface="Times New Roman" pitchFamily="18" charset="0"/>
                  <a:cs typeface="Times New Roman" pitchFamily="18" charset="0"/>
                </a:rPr>
                <a:t>HHHTT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endParaRPr lang="en-US" sz="2000">
                <a:latin typeface="Times New Roman" pitchFamily="18" charset="0"/>
              </a:endParaRPr>
            </a:p>
            <a:p>
              <a:pPr indent="457200" eaLnBrk="1" hangingPunct="1"/>
              <a:r>
                <a:rPr lang="en-US" sz="2000">
                  <a:latin typeface="Times New Roman" pitchFamily="18" charset="0"/>
                </a:rPr>
                <a:t>TTHHH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rPr>
                <a:t>(1/2)</a:t>
              </a:r>
              <a:r>
                <a:rPr lang="en-US" sz="2000" baseline="30000">
                  <a:latin typeface="Times" pitchFamily="18" charset="0"/>
                  <a:cs typeface="Times New Roman" pitchFamily="18" charset="0"/>
                </a:rPr>
                <a:t>2</a:t>
              </a:r>
              <a:endParaRPr lang="en-US" sz="2000">
                <a:latin typeface="Times New Roman" pitchFamily="18" charset="0"/>
              </a:endParaRPr>
            </a:p>
            <a:p>
              <a:pPr indent="457200" eaLnBrk="1" hangingPunct="1"/>
              <a:r>
                <a:rPr lang="en-US" sz="2000">
                  <a:latin typeface="Times New Roman" pitchFamily="18" charset="0"/>
                </a:rPr>
                <a:t>HTTHH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endParaRPr>
            </a:p>
            <a:p>
              <a:pPr indent="457200"/>
              <a:r>
                <a:rPr lang="en-US" sz="2000">
                  <a:latin typeface="Times New Roman" pitchFamily="18" charset="0"/>
                  <a:cs typeface="Times New Roman" pitchFamily="18" charset="0"/>
                </a:rPr>
                <a:t>HHTTH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a:latin typeface="Times New Roman" pitchFamily="18" charset="0"/>
                  <a:cs typeface="Times New Roman" pitchFamily="18" charset="0"/>
                </a:rPr>
                <a:t>THTHH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a:latin typeface="Times New Roman" pitchFamily="18" charset="0"/>
                  <a:cs typeface="Times New Roman" pitchFamily="18" charset="0"/>
                </a:rPr>
                <a:t>HTHTH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a:latin typeface="Times New Roman" pitchFamily="18" charset="0"/>
                  <a:cs typeface="Times New Roman" pitchFamily="18" charset="0"/>
                </a:rPr>
                <a:t>HHTHT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a:latin typeface="Times New Roman" pitchFamily="18" charset="0"/>
                  <a:cs typeface="Times New Roman" pitchFamily="18" charset="0"/>
                </a:rPr>
                <a:t>THHTH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a:t>
              </a:r>
              <a:r>
                <a:rPr lang="en-US" sz="2000">
                  <a:latin typeface="Times New Roman" pitchFamily="18" charset="0"/>
                  <a:cs typeface="Times New Roman" pitchFamily="18" charset="0"/>
                </a:rPr>
                <a:t> </a:t>
              </a:r>
              <a:r>
                <a:rPr lang="en-US" sz="2000"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u="sng">
                  <a:latin typeface="Times New Roman" pitchFamily="18" charset="0"/>
                  <a:cs typeface="Times New Roman" pitchFamily="18" charset="0"/>
                </a:rPr>
                <a:t>HTHHT		(1/2)</a:t>
              </a:r>
              <a:r>
                <a:rPr lang="en-US" sz="2000" u="sng" baseline="30000">
                  <a:latin typeface="Times" pitchFamily="18" charset="0"/>
                  <a:cs typeface="Times New Roman" pitchFamily="18" charset="0"/>
                </a:rPr>
                <a:t>3</a:t>
              </a:r>
              <a:r>
                <a:rPr lang="en-US" sz="2000" u="sng">
                  <a:latin typeface="Times" pitchFamily="18" charset="0"/>
                  <a:cs typeface="Times New Roman" pitchFamily="18" charset="0"/>
                </a:rPr>
                <a:t> </a:t>
              </a:r>
              <a:r>
                <a:rPr lang="en-US" sz="2000" i="1" u="sng">
                  <a:latin typeface="Times" pitchFamily="18" charset="0"/>
                  <a:cs typeface="Times New Roman" pitchFamily="18" charset="0"/>
                </a:rPr>
                <a:t>x</a:t>
              </a:r>
              <a:r>
                <a:rPr lang="en-US" sz="2000" u="sng">
                  <a:latin typeface="Times" pitchFamily="18" charset="0"/>
                  <a:cs typeface="Times New Roman" pitchFamily="18" charset="0"/>
                </a:rPr>
                <a:t> </a:t>
              </a:r>
              <a:r>
                <a:rPr lang="en-US" sz="2000" u="sng">
                  <a:latin typeface="Times New Roman" pitchFamily="18" charset="0"/>
                  <a:cs typeface="Times New Roman" pitchFamily="18" charset="0"/>
                </a:rPr>
                <a:t>(1/2)</a:t>
              </a:r>
              <a:r>
                <a:rPr lang="en-US" sz="2000" u="sng" baseline="30000">
                  <a:latin typeface="Times" pitchFamily="18" charset="0"/>
                  <a:cs typeface="Times New Roman" pitchFamily="18" charset="0"/>
                </a:rPr>
                <a:t>2</a:t>
              </a:r>
              <a:r>
                <a:rPr lang="en-US" sz="2000" u="sng">
                  <a:latin typeface="Times New Roman" pitchFamily="18" charset="0"/>
                  <a:cs typeface="Times New Roman" pitchFamily="18" charset="0"/>
                </a:rPr>
                <a:t> </a:t>
              </a:r>
              <a:r>
                <a:rPr lang="en-US" sz="2000" u="sng" baseline="30000">
                  <a:latin typeface="Times" pitchFamily="18" charset="0"/>
                  <a:cs typeface="Times New Roman" pitchFamily="18" charset="0"/>
                </a:rPr>
                <a:t> </a:t>
              </a:r>
              <a:endParaRPr lang="en-US" sz="2000">
                <a:latin typeface="Times New Roman" pitchFamily="18" charset="0"/>
                <a:cs typeface="Times New Roman" pitchFamily="18" charset="0"/>
              </a:endParaRPr>
            </a:p>
            <a:p>
              <a:pPr indent="457200"/>
              <a:r>
                <a:rPr lang="en-US" sz="2000">
                  <a:latin typeface="Times New Roman" pitchFamily="18" charset="0"/>
                  <a:cs typeface="Times New Roman" pitchFamily="18" charset="0"/>
                </a:rPr>
                <a:t>10 arrangements </a:t>
              </a:r>
              <a:r>
                <a:rPr lang="en-US" sz="2000" i="1">
                  <a:latin typeface="Times New Roman" pitchFamily="18" charset="0"/>
                  <a:cs typeface="Times New Roman" pitchFamily="18" charset="0"/>
                </a:rPr>
                <a:t>x</a:t>
              </a:r>
              <a:r>
                <a:rPr lang="en-US" sz="2000">
                  <a:latin typeface="Times New Roman" pitchFamily="18" charset="0"/>
                  <a:cs typeface="Times New Roman" pitchFamily="18" charset="0"/>
                </a:rPr>
                <a:t> (1/2)</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i="1">
                  <a:latin typeface="Times" pitchFamily="18" charset="0"/>
                  <a:cs typeface="Times New Roman" pitchFamily="18" charset="0"/>
                </a:rPr>
                <a:t>x</a:t>
              </a:r>
              <a:r>
                <a:rPr lang="en-US" sz="2000">
                  <a:latin typeface="Times" pitchFamily="18" charset="0"/>
                  <a:cs typeface="Times New Roman" pitchFamily="18" charset="0"/>
                </a:rPr>
                <a:t> </a:t>
              </a:r>
              <a:r>
                <a:rPr lang="en-US" sz="2000">
                  <a:latin typeface="Times New Roman" pitchFamily="18" charset="0"/>
                  <a:cs typeface="Times New Roman" pitchFamily="18" charset="0"/>
                </a:rPr>
                <a:t>(1/2)</a:t>
              </a:r>
              <a:r>
                <a:rPr lang="en-US" sz="2000" baseline="30000">
                  <a:latin typeface="Times" pitchFamily="18" charset="0"/>
                  <a:cs typeface="Times New Roman" pitchFamily="18" charset="0"/>
                </a:rPr>
                <a:t>2  </a:t>
              </a:r>
            </a:p>
            <a:p>
              <a:pPr indent="457200"/>
              <a:r>
                <a:rPr lang="en-US" sz="2000">
                  <a:latin typeface="Times New Roman" pitchFamily="18" charset="0"/>
                  <a:cs typeface="Times New Roman" pitchFamily="18" charset="0"/>
                </a:rPr>
                <a:t> </a:t>
              </a:r>
            </a:p>
            <a:p>
              <a:pPr indent="457200"/>
              <a:endParaRPr lang="en-US" sz="2000">
                <a:latin typeface="Times New Roman" pitchFamily="18" charset="0"/>
                <a:cs typeface="Times New Roman" pitchFamily="18" charset="0"/>
                <a:sym typeface="Symbol" pitchFamily="18" charset="2"/>
              </a:endParaRPr>
            </a:p>
          </p:txBody>
        </p:sp>
      </p:grpSp>
      <p:grpSp>
        <p:nvGrpSpPr>
          <p:cNvPr id="3" name="Group 8"/>
          <p:cNvGrpSpPr>
            <a:grpSpLocks/>
          </p:cNvGrpSpPr>
          <p:nvPr/>
        </p:nvGrpSpPr>
        <p:grpSpPr bwMode="auto">
          <a:xfrm>
            <a:off x="6631054" y="1981200"/>
            <a:ext cx="2496397" cy="3276600"/>
            <a:chOff x="4080" y="1248"/>
            <a:chExt cx="1536" cy="2064"/>
          </a:xfrm>
        </p:grpSpPr>
        <p:sp>
          <p:nvSpPr>
            <p:cNvPr id="167945" name="Text Box 9"/>
            <p:cNvSpPr txBox="1">
              <a:spLocks noChangeArrowheads="1"/>
            </p:cNvSpPr>
            <p:nvPr/>
          </p:nvSpPr>
          <p:spPr bwMode="auto">
            <a:xfrm>
              <a:off x="4512" y="1872"/>
              <a:ext cx="1104" cy="960"/>
            </a:xfrm>
            <a:prstGeom prst="rect">
              <a:avLst/>
            </a:prstGeom>
            <a:noFill/>
            <a:ln w="9525">
              <a:noFill/>
              <a:miter lim="800000"/>
              <a:headEnd/>
              <a:tailEnd/>
            </a:ln>
          </p:spPr>
          <p:txBody>
            <a:bodyPr lIns="0" tIns="0" rIns="0" bIns="0"/>
            <a:lstStyle/>
            <a:p>
              <a:pPr eaLnBrk="1" hangingPunct="1"/>
              <a:r>
                <a:rPr lang="en-US" sz="2000">
                  <a:latin typeface="Times New Roman" pitchFamily="18" charset="0"/>
                  <a:cs typeface="Times New Roman" pitchFamily="18" charset="0"/>
                </a:rPr>
                <a:t>The probability of each unique outcome  (note: they are all equal</a:t>
              </a:r>
              <a:r>
                <a:rPr lang="en-US" sz="1000">
                  <a:latin typeface="Times New Roman" pitchFamily="18" charset="0"/>
                  <a:cs typeface="Times New Roman" pitchFamily="18" charset="0"/>
                </a:rPr>
                <a:t>)</a:t>
              </a:r>
              <a:endParaRPr lang="en-US" sz="1200">
                <a:latin typeface="Times New Roman" pitchFamily="18" charset="0"/>
                <a:cs typeface="Times New Roman" pitchFamily="18" charset="0"/>
              </a:endParaRPr>
            </a:p>
            <a:p>
              <a:endParaRPr lang="en-US" sz="2400">
                <a:latin typeface="Times New Roman" pitchFamily="18" charset="0"/>
              </a:endParaRPr>
            </a:p>
          </p:txBody>
        </p:sp>
        <p:sp>
          <p:nvSpPr>
            <p:cNvPr id="167946" name="AutoShape 10"/>
            <p:cNvSpPr>
              <a:spLocks/>
            </p:cNvSpPr>
            <p:nvPr/>
          </p:nvSpPr>
          <p:spPr bwMode="auto">
            <a:xfrm>
              <a:off x="4080" y="1248"/>
              <a:ext cx="288" cy="2064"/>
            </a:xfrm>
            <a:prstGeom prst="rightBrace">
              <a:avLst>
                <a:gd name="adj1" fmla="val 59722"/>
                <a:gd name="adj2" fmla="val 50000"/>
              </a:avLst>
            </a:prstGeom>
            <a:noFill/>
            <a:ln w="9525">
              <a:solidFill>
                <a:schemeClr val="tx1"/>
              </a:solidFill>
              <a:miter lim="800000"/>
              <a:headEnd/>
              <a:tailEnd/>
            </a:ln>
            <a:effectLst/>
          </p:spPr>
          <p:txBody>
            <a:bodyPr wrap="none" anchor="ctr"/>
            <a:lstStyle/>
            <a:p>
              <a:endParaRPr lang="en-US"/>
            </a:p>
          </p:txBody>
        </p:sp>
      </p:grpSp>
      <p:grpSp>
        <p:nvGrpSpPr>
          <p:cNvPr id="4" name="Group 17"/>
          <p:cNvGrpSpPr>
            <a:grpSpLocks/>
          </p:cNvGrpSpPr>
          <p:nvPr/>
        </p:nvGrpSpPr>
        <p:grpSpPr bwMode="auto">
          <a:xfrm>
            <a:off x="0" y="2133600"/>
            <a:ext cx="2574409" cy="3986213"/>
            <a:chOff x="0" y="1344"/>
            <a:chExt cx="1584" cy="2511"/>
          </a:xfrm>
        </p:grpSpPr>
        <p:sp>
          <p:nvSpPr>
            <p:cNvPr id="167938" name="Text Box 2"/>
            <p:cNvSpPr txBox="1">
              <a:spLocks noChangeArrowheads="1"/>
            </p:cNvSpPr>
            <p:nvPr/>
          </p:nvSpPr>
          <p:spPr bwMode="auto">
            <a:xfrm>
              <a:off x="480" y="1968"/>
              <a:ext cx="660" cy="600"/>
            </a:xfrm>
            <a:prstGeom prst="rect">
              <a:avLst/>
            </a:prstGeom>
            <a:noFill/>
            <a:ln w="9525">
              <a:noFill/>
              <a:miter lim="800000"/>
              <a:headEnd/>
              <a:tailEnd/>
            </a:ln>
          </p:spPr>
          <p:txBody>
            <a:bodyPr lIns="0" tIns="0" rIns="0" bIns="0"/>
            <a:lstStyle/>
            <a:p>
              <a:pPr eaLnBrk="1" hangingPunct="1"/>
              <a:r>
                <a:rPr lang="en-US" sz="2000">
                  <a:latin typeface="Times New Roman" pitchFamily="18" charset="0"/>
                  <a:cs typeface="Times New Roman" pitchFamily="18" charset="0"/>
                </a:rPr>
                <a:t> ways to arrange 3 heads  in 5 trials</a:t>
              </a:r>
            </a:p>
            <a:p>
              <a:endParaRPr lang="en-US" sz="2000">
                <a:latin typeface="Times New Roman" pitchFamily="18" charset="0"/>
              </a:endParaRPr>
            </a:p>
          </p:txBody>
        </p:sp>
        <p:grpSp>
          <p:nvGrpSpPr>
            <p:cNvPr id="5" name="Group 11"/>
            <p:cNvGrpSpPr>
              <a:grpSpLocks/>
            </p:cNvGrpSpPr>
            <p:nvPr/>
          </p:nvGrpSpPr>
          <p:grpSpPr bwMode="auto">
            <a:xfrm>
              <a:off x="0" y="1344"/>
              <a:ext cx="1584" cy="2511"/>
              <a:chOff x="0" y="1344"/>
              <a:chExt cx="1584" cy="2511"/>
            </a:xfrm>
          </p:grpSpPr>
          <p:grpSp>
            <p:nvGrpSpPr>
              <p:cNvPr id="6" name="Group 12"/>
              <p:cNvGrpSpPr>
                <a:grpSpLocks/>
              </p:cNvGrpSpPr>
              <p:nvPr/>
            </p:nvGrpSpPr>
            <p:grpSpPr bwMode="auto">
              <a:xfrm>
                <a:off x="0" y="1968"/>
                <a:ext cx="1559" cy="1887"/>
                <a:chOff x="0" y="1968"/>
                <a:chExt cx="1559" cy="1887"/>
              </a:xfrm>
            </p:grpSpPr>
            <p:graphicFrame>
              <p:nvGraphicFramePr>
                <p:cNvPr id="167949" name="Object 13"/>
                <p:cNvGraphicFramePr>
                  <a:graphicFrameLocks noChangeAspect="1"/>
                </p:cNvGraphicFramePr>
                <p:nvPr/>
              </p:nvGraphicFramePr>
              <p:xfrm>
                <a:off x="0" y="1968"/>
                <a:ext cx="441" cy="816"/>
              </p:xfrm>
              <a:graphic>
                <a:graphicData uri="http://schemas.openxmlformats.org/presentationml/2006/ole">
                  <p:oleObj spid="_x0000_s91138" name="Equation" r:id="rId3" imgW="241200" imgH="406080" progId="">
                    <p:embed/>
                  </p:oleObj>
                </a:graphicData>
              </a:graphic>
            </p:graphicFrame>
            <p:sp>
              <p:nvSpPr>
                <p:cNvPr id="167950" name="Rectangle 14"/>
                <p:cNvSpPr>
                  <a:spLocks noChangeArrowheads="1"/>
                </p:cNvSpPr>
                <p:nvPr/>
              </p:nvSpPr>
              <p:spPr bwMode="auto">
                <a:xfrm>
                  <a:off x="0" y="3360"/>
                  <a:ext cx="1559" cy="495"/>
                </a:xfrm>
                <a:prstGeom prst="rect">
                  <a:avLst/>
                </a:prstGeom>
                <a:solidFill>
                  <a:srgbClr val="C0C0C0"/>
                </a:solidFill>
                <a:ln w="9525">
                  <a:solidFill>
                    <a:schemeClr val="hlink"/>
                  </a:solidFill>
                  <a:miter lim="800000"/>
                  <a:headEnd/>
                  <a:tailEnd/>
                </a:ln>
                <a:effectLst/>
              </p:spPr>
              <p:txBody>
                <a:bodyPr wrap="none" bIns="0">
                  <a:spAutoFit/>
                </a:bodyPr>
                <a:lstStyle/>
                <a:p>
                  <a:pPr eaLnBrk="1" hangingPunct="1"/>
                  <a:r>
                    <a:rPr lang="en-US" sz="2400" baseline="-30000">
                      <a:solidFill>
                        <a:schemeClr val="hlink"/>
                      </a:solidFill>
                      <a:latin typeface="Times New Roman" pitchFamily="18" charset="0"/>
                      <a:cs typeface="Times New Roman" pitchFamily="18" charset="0"/>
                    </a:rPr>
                    <a:t>5</a:t>
                  </a:r>
                  <a:r>
                    <a:rPr lang="en-US" sz="2400">
                      <a:solidFill>
                        <a:schemeClr val="hlink"/>
                      </a:solidFill>
                      <a:latin typeface="Times New Roman" pitchFamily="18" charset="0"/>
                      <a:cs typeface="Times New Roman" pitchFamily="18" charset="0"/>
                    </a:rPr>
                    <a:t>C</a:t>
                  </a:r>
                  <a:r>
                    <a:rPr lang="en-US" sz="2400" baseline="-30000">
                      <a:solidFill>
                        <a:schemeClr val="hlink"/>
                      </a:solidFill>
                      <a:latin typeface="Times New Roman" pitchFamily="18" charset="0"/>
                      <a:cs typeface="Times New Roman" pitchFamily="18" charset="0"/>
                    </a:rPr>
                    <a:t>3</a:t>
                  </a:r>
                  <a:r>
                    <a:rPr lang="en-US" sz="2400">
                      <a:solidFill>
                        <a:schemeClr val="hlink"/>
                      </a:solidFill>
                      <a:latin typeface="Times New Roman" pitchFamily="18" charset="0"/>
                      <a:cs typeface="Times New Roman" pitchFamily="18" charset="0"/>
                    </a:rPr>
                    <a:t> = 5!/3!2!  = 10</a:t>
                  </a:r>
                  <a:br>
                    <a:rPr lang="en-US" sz="2400">
                      <a:solidFill>
                        <a:schemeClr val="hlink"/>
                      </a:solidFill>
                      <a:latin typeface="Times New Roman" pitchFamily="18" charset="0"/>
                      <a:cs typeface="Times New Roman" pitchFamily="18" charset="0"/>
                    </a:rPr>
                  </a:br>
                  <a:endParaRPr lang="en-US" sz="2400">
                    <a:solidFill>
                      <a:schemeClr val="hlink"/>
                    </a:solidFill>
                    <a:latin typeface="Times New Roman" pitchFamily="18" charset="0"/>
                    <a:cs typeface="Times New Roman" pitchFamily="18" charset="0"/>
                  </a:endParaRPr>
                </a:p>
              </p:txBody>
            </p:sp>
            <p:sp>
              <p:nvSpPr>
                <p:cNvPr id="167951" name="Line 15"/>
                <p:cNvSpPr>
                  <a:spLocks noChangeShapeType="1"/>
                </p:cNvSpPr>
                <p:nvPr/>
              </p:nvSpPr>
              <p:spPr bwMode="auto">
                <a:xfrm>
                  <a:off x="144" y="2736"/>
                  <a:ext cx="192" cy="624"/>
                </a:xfrm>
                <a:prstGeom prst="line">
                  <a:avLst/>
                </a:prstGeom>
                <a:noFill/>
                <a:ln w="9525">
                  <a:solidFill>
                    <a:schemeClr val="hlink"/>
                  </a:solidFill>
                  <a:miter lim="800000"/>
                  <a:headEnd/>
                  <a:tailEnd type="arrow" w="med" len="med"/>
                </a:ln>
                <a:effectLst/>
              </p:spPr>
              <p:txBody>
                <a:bodyPr bIns="0"/>
                <a:lstStyle/>
                <a:p>
                  <a:endParaRPr lang="en-US"/>
                </a:p>
              </p:txBody>
            </p:sp>
          </p:grpSp>
          <p:sp>
            <p:nvSpPr>
              <p:cNvPr id="167952" name="AutoShape 16"/>
              <p:cNvSpPr>
                <a:spLocks/>
              </p:cNvSpPr>
              <p:nvPr/>
            </p:nvSpPr>
            <p:spPr bwMode="auto">
              <a:xfrm>
                <a:off x="1104" y="1344"/>
                <a:ext cx="480" cy="1872"/>
              </a:xfrm>
              <a:prstGeom prst="leftBrace">
                <a:avLst>
                  <a:gd name="adj1" fmla="val 32500"/>
                  <a:gd name="adj2" fmla="val 50000"/>
                </a:avLst>
              </a:prstGeom>
              <a:noFill/>
              <a:ln w="9525">
                <a:solidFill>
                  <a:schemeClr val="tx1"/>
                </a:solidFill>
                <a:miter lim="800000"/>
                <a:headEnd/>
                <a:tailEnd/>
              </a:ln>
              <a:effectLst/>
            </p:spPr>
            <p:txBody>
              <a:bodyPr wrap="none" anchor="ctr"/>
              <a:lstStyle/>
              <a:p>
                <a:endParaRPr lang="en-US"/>
              </a:p>
            </p:txBody>
          </p:sp>
        </p:grpSp>
      </p:grpSp>
      <p:sp>
        <p:nvSpPr>
          <p:cNvPr id="18" name="Slide Number Placeholder 17"/>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638260" y="2057401"/>
            <a:ext cx="9361488" cy="600164"/>
          </a:xfrm>
          <a:prstGeom prst="rect">
            <a:avLst/>
          </a:prstGeom>
          <a:noFill/>
          <a:ln w="9525">
            <a:noFill/>
            <a:miter lim="800000"/>
            <a:headEnd/>
            <a:tailEnd/>
          </a:ln>
          <a:effectLst/>
        </p:spPr>
        <p:txBody>
          <a:bodyPr bIns="0">
            <a:spAutoFit/>
          </a:bodyPr>
          <a:lstStyle/>
          <a:p>
            <a:r>
              <a:rPr lang="en-US" sz="1200">
                <a:latin typeface="Times New Roman" pitchFamily="18" charset="0"/>
                <a:cs typeface="Times New Roman" pitchFamily="18" charset="0"/>
              </a:rPr>
              <a:t> </a:t>
            </a:r>
          </a:p>
          <a:p>
            <a:endParaRPr lang="en-US" sz="2400">
              <a:latin typeface="Times New Roman" pitchFamily="18" charset="0"/>
            </a:endParaRPr>
          </a:p>
        </p:txBody>
      </p:sp>
      <p:sp>
        <p:nvSpPr>
          <p:cNvPr id="168963" name="Rectangle 3"/>
          <p:cNvSpPr>
            <a:spLocks noChangeArrowheads="1"/>
          </p:cNvSpPr>
          <p:nvPr/>
        </p:nvSpPr>
        <p:spPr bwMode="auto">
          <a:xfrm>
            <a:off x="1716273" y="3352800"/>
            <a:ext cx="9361488" cy="784830"/>
          </a:xfrm>
          <a:prstGeom prst="rect">
            <a:avLst/>
          </a:prstGeom>
          <a:noFill/>
          <a:ln w="9525">
            <a:noFill/>
            <a:miter lim="800000"/>
            <a:headEnd/>
            <a:tailEnd/>
          </a:ln>
          <a:effectLst/>
        </p:spPr>
        <p:txBody>
          <a:bodyPr bIns="0">
            <a:spAutoFit/>
          </a:bodyPr>
          <a:lstStyle/>
          <a:p>
            <a:pPr indent="457200" eaLnBrk="1" hangingPunct="1"/>
            <a:r>
              <a:rPr lang="en-US" sz="2400">
                <a:latin typeface="Times New Roman" pitchFamily="18" charset="0"/>
              </a:rPr>
              <a:t>		</a:t>
            </a:r>
          </a:p>
          <a:p>
            <a:pPr indent="457200"/>
            <a:endParaRPr lang="en-US" sz="2400">
              <a:latin typeface="Times New Roman" pitchFamily="18" charset="0"/>
            </a:endParaRPr>
          </a:p>
        </p:txBody>
      </p:sp>
      <p:grpSp>
        <p:nvGrpSpPr>
          <p:cNvPr id="2" name="Group 4"/>
          <p:cNvGrpSpPr>
            <a:grpSpLocks/>
          </p:cNvGrpSpPr>
          <p:nvPr/>
        </p:nvGrpSpPr>
        <p:grpSpPr bwMode="auto">
          <a:xfrm>
            <a:off x="312050" y="1752601"/>
            <a:ext cx="9829562" cy="1616075"/>
            <a:chOff x="0" y="1440"/>
            <a:chExt cx="6048" cy="1018"/>
          </a:xfrm>
        </p:grpSpPr>
        <p:sp>
          <p:nvSpPr>
            <p:cNvPr id="168965" name="Rectangle 5"/>
            <p:cNvSpPr>
              <a:spLocks noChangeArrowheads="1"/>
            </p:cNvSpPr>
            <p:nvPr/>
          </p:nvSpPr>
          <p:spPr bwMode="auto">
            <a:xfrm>
              <a:off x="0" y="1584"/>
              <a:ext cx="6048" cy="874"/>
            </a:xfrm>
            <a:prstGeom prst="rect">
              <a:avLst/>
            </a:prstGeom>
            <a:noFill/>
            <a:ln w="9525">
              <a:noFill/>
              <a:miter lim="800000"/>
              <a:headEnd/>
              <a:tailEnd/>
            </a:ln>
            <a:effectLst/>
          </p:spPr>
          <p:txBody>
            <a:bodyPr bIns="0">
              <a:spAutoFit/>
            </a:bodyPr>
            <a:lstStyle/>
            <a:p>
              <a:pPr eaLnBrk="1" hangingPunct="1"/>
              <a:r>
                <a:rPr lang="en-US" sz="2800" b="1">
                  <a:latin typeface="Times New Roman" pitchFamily="18" charset="0"/>
                  <a:cs typeface="Times New Roman" pitchFamily="18" charset="0"/>
                  <a:sym typeface="Symbol" pitchFamily="18" charset="2"/>
                </a:rPr>
                <a:t></a:t>
              </a:r>
              <a:r>
                <a:rPr lang="en-US" sz="2800" b="1">
                  <a:latin typeface="Times New Roman" pitchFamily="18" charset="0"/>
                  <a:cs typeface="Times New Roman" pitchFamily="18" charset="0"/>
                </a:rPr>
                <a:t>P(3 heads and 2 tails) = </a:t>
              </a:r>
              <a:r>
                <a:rPr lang="en-US" sz="2800" b="1" i="1">
                  <a:latin typeface="Times" pitchFamily="18" charset="0"/>
                  <a:cs typeface="Times New Roman" pitchFamily="18" charset="0"/>
                  <a:sym typeface="Symbol" pitchFamily="18" charset="2"/>
                </a:rPr>
                <a:t>      x P(heads)</a:t>
              </a:r>
              <a:r>
                <a:rPr lang="en-US" sz="2800" b="1" i="1" baseline="30000">
                  <a:latin typeface="Times" pitchFamily="18" charset="0"/>
                  <a:cs typeface="Times New Roman" pitchFamily="18" charset="0"/>
                  <a:sym typeface="Symbol" pitchFamily="18" charset="2"/>
                </a:rPr>
                <a:t>3</a:t>
              </a:r>
              <a:r>
                <a:rPr lang="en-US" sz="2800" b="1" i="1">
                  <a:latin typeface="Times" pitchFamily="18" charset="0"/>
                  <a:cs typeface="Times New Roman" pitchFamily="18" charset="0"/>
                  <a:sym typeface="Symbol" pitchFamily="18" charset="2"/>
                </a:rPr>
                <a:t> x P(tails)</a:t>
              </a:r>
              <a:r>
                <a:rPr lang="en-US" sz="2800" b="1" i="1" baseline="30000">
                  <a:latin typeface="Times" pitchFamily="18" charset="0"/>
                  <a:cs typeface="Times New Roman" pitchFamily="18" charset="0"/>
                  <a:sym typeface="Symbol" pitchFamily="18" charset="2"/>
                </a:rPr>
                <a:t>2</a:t>
              </a:r>
              <a:r>
                <a:rPr lang="en-US" sz="2800" b="1" i="1">
                  <a:latin typeface="Times" pitchFamily="18" charset="0"/>
                  <a:cs typeface="Times New Roman" pitchFamily="18" charset="0"/>
                  <a:sym typeface="Symbol" pitchFamily="18" charset="2"/>
                </a:rPr>
                <a:t> = </a:t>
              </a:r>
            </a:p>
            <a:p>
              <a:pPr eaLnBrk="1" hangingPunct="1"/>
              <a:endParaRPr lang="en-US" sz="2800" b="1" i="1">
                <a:latin typeface="Times" pitchFamily="18" charset="0"/>
                <a:cs typeface="Times New Roman" pitchFamily="18" charset="0"/>
                <a:sym typeface="Symbol" pitchFamily="18" charset="2"/>
              </a:endParaRPr>
            </a:p>
            <a:p>
              <a:pPr eaLnBrk="1" hangingPunct="1"/>
              <a:r>
                <a:rPr lang="en-US" sz="3200" b="1" i="1">
                  <a:latin typeface="Times" pitchFamily="18" charset="0"/>
                  <a:cs typeface="Times New Roman" pitchFamily="18" charset="0"/>
                  <a:sym typeface="Symbol" pitchFamily="18" charset="2"/>
                </a:rPr>
                <a:t>10 x (</a:t>
              </a:r>
              <a:r>
                <a:rPr lang="en-US" sz="3200" b="1" i="1">
                  <a:latin typeface="Times New Roman"/>
                  <a:cs typeface="Times New Roman" pitchFamily="18" charset="0"/>
                  <a:sym typeface="Symbol" pitchFamily="18" charset="2"/>
                </a:rPr>
                <a:t>½</a:t>
              </a:r>
              <a:r>
                <a:rPr lang="en-US" sz="3200" b="1" i="1">
                  <a:latin typeface="Times" pitchFamily="18" charset="0"/>
                  <a:cs typeface="Times New Roman" pitchFamily="18" charset="0"/>
                  <a:sym typeface="Symbol" pitchFamily="18" charset="2"/>
                </a:rPr>
                <a:t>)</a:t>
              </a:r>
              <a:r>
                <a:rPr lang="en-US" sz="3200" b="1" i="1" baseline="30000">
                  <a:latin typeface="Times" pitchFamily="18" charset="0"/>
                  <a:cs typeface="Times New Roman" pitchFamily="18" charset="0"/>
                  <a:sym typeface="Symbol" pitchFamily="18" charset="2"/>
                </a:rPr>
                <a:t>5=</a:t>
              </a:r>
              <a:r>
                <a:rPr lang="en-US" sz="3200" b="1" i="1">
                  <a:latin typeface="Times" pitchFamily="18" charset="0"/>
                  <a:cs typeface="Times New Roman" pitchFamily="18" charset="0"/>
                  <a:sym typeface="Symbol" pitchFamily="18" charset="2"/>
                </a:rPr>
                <a:t>31.25%</a:t>
              </a:r>
              <a:r>
                <a:rPr lang="en-US" sz="3200" b="1">
                  <a:latin typeface="Times New Roman" pitchFamily="18" charset="0"/>
                  <a:sym typeface="Symbol" pitchFamily="18" charset="2"/>
                </a:rPr>
                <a:t> </a:t>
              </a:r>
              <a:endParaRPr lang="en-US" sz="3200" b="1">
                <a:latin typeface="Times New Roman" pitchFamily="18" charset="0"/>
                <a:cs typeface="Times New Roman" pitchFamily="18" charset="0"/>
                <a:sym typeface="Symbol" pitchFamily="18" charset="2"/>
              </a:endParaRPr>
            </a:p>
          </p:txBody>
        </p:sp>
        <p:grpSp>
          <p:nvGrpSpPr>
            <p:cNvPr id="3" name="Group 6"/>
            <p:cNvGrpSpPr>
              <a:grpSpLocks/>
            </p:cNvGrpSpPr>
            <p:nvPr/>
          </p:nvGrpSpPr>
          <p:grpSpPr bwMode="auto">
            <a:xfrm>
              <a:off x="2544" y="1440"/>
              <a:ext cx="288" cy="576"/>
              <a:chOff x="2784" y="3024"/>
              <a:chExt cx="582" cy="1056"/>
            </a:xfrm>
          </p:grpSpPr>
          <p:sp>
            <p:nvSpPr>
              <p:cNvPr id="168967" name="Rectangle 7"/>
              <p:cNvSpPr>
                <a:spLocks noChangeArrowheads="1"/>
              </p:cNvSpPr>
              <p:nvPr/>
            </p:nvSpPr>
            <p:spPr bwMode="auto">
              <a:xfrm>
                <a:off x="2832" y="3024"/>
                <a:ext cx="528" cy="1056"/>
              </a:xfrm>
              <a:prstGeom prst="rect">
                <a:avLst/>
              </a:prstGeom>
              <a:solidFill>
                <a:srgbClr val="C0C0C0"/>
              </a:solidFill>
              <a:ln w="9525">
                <a:solidFill>
                  <a:srgbClr val="C0C0C0"/>
                </a:solidFill>
                <a:miter lim="800000"/>
                <a:headEnd/>
                <a:tailEnd/>
              </a:ln>
              <a:effectLst/>
            </p:spPr>
            <p:txBody>
              <a:bodyPr wrap="none" bIns="0" anchor="ctr"/>
              <a:lstStyle/>
              <a:p>
                <a:endParaRPr lang="en-US"/>
              </a:p>
            </p:txBody>
          </p:sp>
          <p:graphicFrame>
            <p:nvGraphicFramePr>
              <p:cNvPr id="168968" name="Object 8"/>
              <p:cNvGraphicFramePr>
                <a:graphicFrameLocks noChangeAspect="1"/>
              </p:cNvGraphicFramePr>
              <p:nvPr/>
            </p:nvGraphicFramePr>
            <p:xfrm>
              <a:off x="2784" y="3072"/>
              <a:ext cx="582" cy="960"/>
            </p:xfrm>
            <a:graphic>
              <a:graphicData uri="http://schemas.openxmlformats.org/presentationml/2006/ole">
                <p:oleObj spid="_x0000_s92162" name="Equation" r:id="rId3" imgW="241200" imgH="406080" progId="">
                  <p:embed/>
                </p:oleObj>
              </a:graphicData>
            </a:graphic>
          </p:graphicFrame>
        </p:grpSp>
      </p:gr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Today’s discussion…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579883"/>
            <a:ext cx="8501751" cy="4389120"/>
          </a:xfrm>
        </p:spPr>
        <p:txBody>
          <a:bodyPr>
            <a:noAutofit/>
          </a:bodyPr>
          <a:lstStyle/>
          <a:p>
            <a:r>
              <a:rPr lang="en-US" sz="2000" dirty="0" smtClean="0">
                <a:latin typeface="Times New Roman" panose="02020603050405020304" pitchFamily="18" charset="0"/>
                <a:cs typeface="Times New Roman" panose="02020603050405020304" pitchFamily="18" charset="0"/>
              </a:rPr>
              <a:t>Probability vs. Statistics</a:t>
            </a:r>
          </a:p>
          <a:p>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Concept of random </a:t>
            </a:r>
            <a:r>
              <a:rPr lang="en-US" sz="2000" dirty="0">
                <a:latin typeface="Times New Roman" panose="02020603050405020304" pitchFamily="18" charset="0"/>
                <a:cs typeface="Times New Roman" panose="02020603050405020304" pitchFamily="18" charset="0"/>
              </a:rPr>
              <a:t>v</a:t>
            </a:r>
            <a:r>
              <a:rPr lang="en-US" sz="2000" dirty="0" smtClean="0">
                <a:latin typeface="Times New Roman" panose="02020603050405020304" pitchFamily="18" charset="0"/>
                <a:cs typeface="Times New Roman" panose="02020603050405020304" pitchFamily="18" charset="0"/>
              </a:rPr>
              <a:t>ariable</a:t>
            </a:r>
          </a:p>
          <a:p>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Probability distribution </a:t>
            </a:r>
            <a:r>
              <a:rPr lang="en-US" sz="2000" dirty="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oncept</a:t>
            </a:r>
          </a:p>
          <a:p>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Discrete probability </a:t>
            </a:r>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istribution</a:t>
            </a: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Discrete uniform </a:t>
            </a:r>
            <a:r>
              <a:rPr lang="en-US" sz="1800" dirty="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robability </a:t>
            </a:r>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Binomial distribution</a:t>
            </a:r>
            <a:r>
              <a:rPr lang="en-US" sz="1600" dirty="0" smtClean="0">
                <a:latin typeface="Times New Roman" panose="02020603050405020304" pitchFamily="18" charset="0"/>
                <a:cs typeface="Times New Roman" panose="02020603050405020304" pitchFamily="18" charset="0"/>
              </a:rPr>
              <a:t>			</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Multinomial distribution</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Hypergeometric distribution</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Poisson distribution</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p14="http://schemas.microsoft.com/office/powerpoint/2010/main" xmlns="" val="1493411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Line 2"/>
          <p:cNvSpPr>
            <a:spLocks noChangeShapeType="1"/>
          </p:cNvSpPr>
          <p:nvPr/>
        </p:nvSpPr>
        <p:spPr bwMode="auto">
          <a:xfrm>
            <a:off x="4758756" y="4419601"/>
            <a:ext cx="0" cy="341313"/>
          </a:xfrm>
          <a:prstGeom prst="line">
            <a:avLst/>
          </a:prstGeom>
          <a:noFill/>
          <a:ln w="9525">
            <a:solidFill>
              <a:srgbClr val="FFFFFF"/>
            </a:solidFill>
            <a:round/>
            <a:headEnd/>
            <a:tailEnd/>
          </a:ln>
        </p:spPr>
        <p:txBody>
          <a:bodyPr/>
          <a:lstStyle/>
          <a:p>
            <a:endParaRPr lang="en-US"/>
          </a:p>
        </p:txBody>
      </p:sp>
      <p:sp>
        <p:nvSpPr>
          <p:cNvPr id="169987" name="Line 3"/>
          <p:cNvSpPr>
            <a:spLocks noChangeShapeType="1"/>
          </p:cNvSpPr>
          <p:nvPr/>
        </p:nvSpPr>
        <p:spPr bwMode="auto">
          <a:xfrm>
            <a:off x="5174823" y="4381501"/>
            <a:ext cx="0" cy="341313"/>
          </a:xfrm>
          <a:prstGeom prst="line">
            <a:avLst/>
          </a:prstGeom>
          <a:noFill/>
          <a:ln w="9525">
            <a:solidFill>
              <a:srgbClr val="FFFFFF"/>
            </a:solidFill>
            <a:round/>
            <a:headEnd/>
            <a:tailEnd/>
          </a:ln>
        </p:spPr>
        <p:txBody>
          <a:bodyPr/>
          <a:lstStyle/>
          <a:p>
            <a:endParaRPr lang="en-US"/>
          </a:p>
        </p:txBody>
      </p:sp>
      <p:sp>
        <p:nvSpPr>
          <p:cNvPr id="169988" name="Line 4"/>
          <p:cNvSpPr>
            <a:spLocks noChangeShapeType="1"/>
          </p:cNvSpPr>
          <p:nvPr/>
        </p:nvSpPr>
        <p:spPr bwMode="auto">
          <a:xfrm>
            <a:off x="5644523" y="4381501"/>
            <a:ext cx="0" cy="341313"/>
          </a:xfrm>
          <a:prstGeom prst="line">
            <a:avLst/>
          </a:prstGeom>
          <a:noFill/>
          <a:ln w="9525">
            <a:solidFill>
              <a:srgbClr val="FFFFFF"/>
            </a:solidFill>
            <a:round/>
            <a:headEnd/>
            <a:tailEnd/>
          </a:ln>
        </p:spPr>
        <p:txBody>
          <a:bodyPr/>
          <a:lstStyle/>
          <a:p>
            <a:endParaRPr lang="en-US"/>
          </a:p>
        </p:txBody>
      </p:sp>
      <p:sp>
        <p:nvSpPr>
          <p:cNvPr id="169989" name="Line 5"/>
          <p:cNvSpPr>
            <a:spLocks noChangeShapeType="1"/>
          </p:cNvSpPr>
          <p:nvPr/>
        </p:nvSpPr>
        <p:spPr bwMode="auto">
          <a:xfrm>
            <a:off x="6115848" y="4381501"/>
            <a:ext cx="0" cy="341313"/>
          </a:xfrm>
          <a:prstGeom prst="line">
            <a:avLst/>
          </a:prstGeom>
          <a:noFill/>
          <a:ln w="9525">
            <a:solidFill>
              <a:srgbClr val="FFFFFF"/>
            </a:solidFill>
            <a:round/>
            <a:headEnd/>
            <a:tailEnd/>
          </a:ln>
        </p:spPr>
        <p:txBody>
          <a:bodyPr/>
          <a:lstStyle/>
          <a:p>
            <a:endParaRPr lang="en-US"/>
          </a:p>
        </p:txBody>
      </p:sp>
      <p:sp>
        <p:nvSpPr>
          <p:cNvPr id="169990" name="Line 6"/>
          <p:cNvSpPr>
            <a:spLocks noChangeShapeType="1"/>
          </p:cNvSpPr>
          <p:nvPr/>
        </p:nvSpPr>
        <p:spPr bwMode="auto">
          <a:xfrm>
            <a:off x="6587173" y="4381501"/>
            <a:ext cx="0" cy="341313"/>
          </a:xfrm>
          <a:prstGeom prst="line">
            <a:avLst/>
          </a:prstGeom>
          <a:noFill/>
          <a:ln w="9525">
            <a:solidFill>
              <a:srgbClr val="FFFFFF"/>
            </a:solidFill>
            <a:round/>
            <a:headEnd/>
            <a:tailEnd/>
          </a:ln>
        </p:spPr>
        <p:txBody>
          <a:bodyPr/>
          <a:lstStyle/>
          <a:p>
            <a:endParaRPr lang="en-US"/>
          </a:p>
        </p:txBody>
      </p:sp>
      <p:sp>
        <p:nvSpPr>
          <p:cNvPr id="169991" name="Line 7"/>
          <p:cNvSpPr>
            <a:spLocks noChangeShapeType="1"/>
          </p:cNvSpPr>
          <p:nvPr/>
        </p:nvSpPr>
        <p:spPr bwMode="auto">
          <a:xfrm>
            <a:off x="7058497" y="4381501"/>
            <a:ext cx="0" cy="341313"/>
          </a:xfrm>
          <a:prstGeom prst="line">
            <a:avLst/>
          </a:prstGeom>
          <a:noFill/>
          <a:ln w="9525">
            <a:solidFill>
              <a:srgbClr val="FFFFFF"/>
            </a:solidFill>
            <a:round/>
            <a:headEnd/>
            <a:tailEnd/>
          </a:ln>
        </p:spPr>
        <p:txBody>
          <a:bodyPr/>
          <a:lstStyle/>
          <a:p>
            <a:endParaRPr lang="en-US"/>
          </a:p>
        </p:txBody>
      </p:sp>
      <p:sp>
        <p:nvSpPr>
          <p:cNvPr id="169992" name="Line 8"/>
          <p:cNvSpPr>
            <a:spLocks noChangeShapeType="1"/>
          </p:cNvSpPr>
          <p:nvPr/>
        </p:nvSpPr>
        <p:spPr bwMode="auto">
          <a:xfrm>
            <a:off x="4232173" y="2362200"/>
            <a:ext cx="0" cy="3124200"/>
          </a:xfrm>
          <a:prstGeom prst="line">
            <a:avLst/>
          </a:prstGeom>
          <a:noFill/>
          <a:ln w="9525">
            <a:solidFill>
              <a:srgbClr val="FFFFFF"/>
            </a:solidFill>
            <a:round/>
            <a:headEnd/>
            <a:tailEnd/>
          </a:ln>
        </p:spPr>
        <p:txBody>
          <a:bodyPr/>
          <a:lstStyle/>
          <a:p>
            <a:endParaRPr lang="en-US"/>
          </a:p>
        </p:txBody>
      </p:sp>
      <p:sp>
        <p:nvSpPr>
          <p:cNvPr id="169993" name="Line 9"/>
          <p:cNvSpPr>
            <a:spLocks noChangeShapeType="1"/>
          </p:cNvSpPr>
          <p:nvPr/>
        </p:nvSpPr>
        <p:spPr bwMode="auto">
          <a:xfrm>
            <a:off x="936149" y="4618038"/>
            <a:ext cx="6780578" cy="0"/>
          </a:xfrm>
          <a:prstGeom prst="line">
            <a:avLst/>
          </a:prstGeom>
          <a:noFill/>
          <a:ln w="9525">
            <a:solidFill>
              <a:srgbClr val="FFFFFF"/>
            </a:solidFill>
            <a:round/>
            <a:headEnd/>
            <a:tailEnd/>
          </a:ln>
        </p:spPr>
        <p:txBody>
          <a:bodyPr/>
          <a:lstStyle/>
          <a:p>
            <a:endParaRPr lang="en-US"/>
          </a:p>
        </p:txBody>
      </p:sp>
      <p:sp>
        <p:nvSpPr>
          <p:cNvPr id="169994" name="Text Box 10"/>
          <p:cNvSpPr txBox="1">
            <a:spLocks noChangeArrowheads="1"/>
          </p:cNvSpPr>
          <p:nvPr/>
        </p:nvSpPr>
        <p:spPr bwMode="auto">
          <a:xfrm>
            <a:off x="7763859" y="4618038"/>
            <a:ext cx="661480" cy="569912"/>
          </a:xfrm>
          <a:prstGeom prst="rect">
            <a:avLst/>
          </a:prstGeom>
          <a:noFill/>
          <a:ln w="9525">
            <a:noFill/>
            <a:miter lim="800000"/>
            <a:headEnd/>
            <a:tailEnd/>
          </a:ln>
        </p:spPr>
        <p:txBody>
          <a:bodyPr/>
          <a:lstStyle/>
          <a:p>
            <a:pPr eaLnBrk="1" hangingPunct="1"/>
            <a:r>
              <a:rPr lang="en-US" sz="2000" b="1" i="1">
                <a:latin typeface="Times New Roman" pitchFamily="18" charset="0"/>
                <a:cs typeface="Times New Roman" pitchFamily="18" charset="0"/>
              </a:rPr>
              <a:t>x</a:t>
            </a:r>
          </a:p>
          <a:p>
            <a:endParaRPr lang="en-US" sz="2000" b="1">
              <a:latin typeface="Times New Roman" pitchFamily="18" charset="0"/>
            </a:endParaRPr>
          </a:p>
        </p:txBody>
      </p:sp>
      <p:sp>
        <p:nvSpPr>
          <p:cNvPr id="169995" name="Text Box 11"/>
          <p:cNvSpPr txBox="1">
            <a:spLocks noChangeArrowheads="1"/>
          </p:cNvSpPr>
          <p:nvPr/>
        </p:nvSpPr>
        <p:spPr bwMode="auto">
          <a:xfrm>
            <a:off x="4467836" y="2362201"/>
            <a:ext cx="1114927" cy="569913"/>
          </a:xfrm>
          <a:prstGeom prst="rect">
            <a:avLst/>
          </a:prstGeom>
          <a:noFill/>
          <a:ln w="9525">
            <a:noFill/>
            <a:miter lim="800000"/>
            <a:headEnd/>
            <a:tailEnd/>
          </a:ln>
        </p:spPr>
        <p:txBody>
          <a:bodyPr/>
          <a:lstStyle/>
          <a:p>
            <a:pPr eaLnBrk="1" hangingPunct="1"/>
            <a:r>
              <a:rPr lang="en-US" sz="2000" b="1" i="1">
                <a:latin typeface="Arial Unicode MS" pitchFamily="34" charset="-128"/>
                <a:ea typeface="Arial Unicode MS" pitchFamily="34" charset="-128"/>
                <a:cs typeface="Arial Unicode MS" pitchFamily="34" charset="-128"/>
              </a:rPr>
              <a:t>p(x)</a:t>
            </a:r>
            <a:endParaRPr lang="en-US" sz="2000" b="1">
              <a:latin typeface="Arial Unicode MS" pitchFamily="34" charset="-128"/>
              <a:ea typeface="Arial Unicode MS" pitchFamily="34" charset="-128"/>
              <a:cs typeface="Arial Unicode MS" pitchFamily="34" charset="-128"/>
            </a:endParaRPr>
          </a:p>
          <a:p>
            <a:endParaRPr lang="en-US" sz="2000" b="1">
              <a:latin typeface="Times New Roman" pitchFamily="18" charset="0"/>
            </a:endParaRPr>
          </a:p>
        </p:txBody>
      </p:sp>
      <p:sp>
        <p:nvSpPr>
          <p:cNvPr id="169996" name="Text Box 12"/>
          <p:cNvSpPr txBox="1">
            <a:spLocks noChangeArrowheads="1"/>
          </p:cNvSpPr>
          <p:nvPr/>
        </p:nvSpPr>
        <p:spPr bwMode="auto">
          <a:xfrm>
            <a:off x="3526811" y="3906839"/>
            <a:ext cx="490828" cy="280987"/>
          </a:xfrm>
          <a:prstGeom prst="rect">
            <a:avLst/>
          </a:prstGeom>
          <a:noFill/>
          <a:ln w="9525">
            <a:noFill/>
            <a:miter lim="800000"/>
            <a:headEnd/>
            <a:tailEnd/>
          </a:ln>
        </p:spPr>
        <p:txBody>
          <a:bodyPr lIns="0" tIns="0" rIns="0" bIns="0"/>
          <a:lstStyle/>
          <a:p>
            <a:pPr eaLnBrk="1" hangingPunct="1"/>
            <a:endParaRPr lang="en-US" sz="2000" b="1">
              <a:latin typeface="Arial Unicode MS" pitchFamily="34" charset="-128"/>
              <a:ea typeface="Arial Unicode MS" pitchFamily="34" charset="-128"/>
              <a:cs typeface="Arial Unicode MS" pitchFamily="34" charset="-128"/>
            </a:endParaRPr>
          </a:p>
          <a:p>
            <a:endParaRPr lang="en-US" sz="2000" b="1">
              <a:latin typeface="Times New Roman" pitchFamily="18" charset="0"/>
            </a:endParaRPr>
          </a:p>
        </p:txBody>
      </p:sp>
      <p:sp>
        <p:nvSpPr>
          <p:cNvPr id="169997" name="Text Box 13"/>
          <p:cNvSpPr txBox="1">
            <a:spLocks noChangeArrowheads="1"/>
          </p:cNvSpPr>
          <p:nvPr/>
        </p:nvSpPr>
        <p:spPr bwMode="auto">
          <a:xfrm>
            <a:off x="4703498" y="4854576"/>
            <a:ext cx="188530" cy="246063"/>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0</a:t>
            </a:r>
          </a:p>
          <a:p>
            <a:endParaRPr lang="en-US" sz="2000" b="1">
              <a:latin typeface="Times New Roman" pitchFamily="18" charset="0"/>
            </a:endParaRPr>
          </a:p>
        </p:txBody>
      </p:sp>
      <p:sp>
        <p:nvSpPr>
          <p:cNvPr id="169998" name="Text Box 14"/>
          <p:cNvSpPr txBox="1">
            <a:spLocks noChangeArrowheads="1"/>
          </p:cNvSpPr>
          <p:nvPr/>
        </p:nvSpPr>
        <p:spPr bwMode="auto">
          <a:xfrm>
            <a:off x="6115848" y="4854576"/>
            <a:ext cx="170652" cy="322263"/>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3</a:t>
            </a:r>
          </a:p>
          <a:p>
            <a:endParaRPr lang="en-US" sz="2000" b="1">
              <a:latin typeface="Times New Roman" pitchFamily="18" charset="0"/>
            </a:endParaRPr>
          </a:p>
        </p:txBody>
      </p:sp>
      <p:sp>
        <p:nvSpPr>
          <p:cNvPr id="169999" name="Text Box 15"/>
          <p:cNvSpPr txBox="1">
            <a:spLocks noChangeArrowheads="1"/>
          </p:cNvSpPr>
          <p:nvPr/>
        </p:nvSpPr>
        <p:spPr bwMode="auto">
          <a:xfrm>
            <a:off x="6587173" y="4854576"/>
            <a:ext cx="188530" cy="341313"/>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4</a:t>
            </a:r>
          </a:p>
          <a:p>
            <a:endParaRPr lang="en-US" sz="2000" b="1">
              <a:latin typeface="Times New Roman" pitchFamily="18" charset="0"/>
            </a:endParaRPr>
          </a:p>
        </p:txBody>
      </p:sp>
      <p:sp>
        <p:nvSpPr>
          <p:cNvPr id="170000" name="Text Box 16"/>
          <p:cNvSpPr txBox="1">
            <a:spLocks noChangeArrowheads="1"/>
          </p:cNvSpPr>
          <p:nvPr/>
        </p:nvSpPr>
        <p:spPr bwMode="auto">
          <a:xfrm>
            <a:off x="7058498" y="4854576"/>
            <a:ext cx="245413" cy="379413"/>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5</a:t>
            </a:r>
          </a:p>
          <a:p>
            <a:endParaRPr lang="en-US" sz="2000" b="1">
              <a:latin typeface="Times New Roman" pitchFamily="18" charset="0"/>
            </a:endParaRPr>
          </a:p>
        </p:txBody>
      </p:sp>
      <p:sp>
        <p:nvSpPr>
          <p:cNvPr id="170001" name="Text Box 17"/>
          <p:cNvSpPr txBox="1">
            <a:spLocks noChangeArrowheads="1"/>
          </p:cNvSpPr>
          <p:nvPr/>
        </p:nvSpPr>
        <p:spPr bwMode="auto">
          <a:xfrm>
            <a:off x="5174823" y="4854576"/>
            <a:ext cx="208033" cy="284163"/>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1</a:t>
            </a:r>
          </a:p>
          <a:p>
            <a:endParaRPr lang="en-US" sz="2000" b="1">
              <a:latin typeface="Times New Roman" pitchFamily="18" charset="0"/>
            </a:endParaRPr>
          </a:p>
        </p:txBody>
      </p:sp>
      <p:sp>
        <p:nvSpPr>
          <p:cNvPr id="170002" name="Text Box 18"/>
          <p:cNvSpPr txBox="1">
            <a:spLocks noChangeArrowheads="1"/>
          </p:cNvSpPr>
          <p:nvPr/>
        </p:nvSpPr>
        <p:spPr bwMode="auto">
          <a:xfrm>
            <a:off x="5616893" y="4876800"/>
            <a:ext cx="234037" cy="304800"/>
          </a:xfrm>
          <a:prstGeom prst="rect">
            <a:avLst/>
          </a:prstGeom>
          <a:noFill/>
          <a:ln w="9525">
            <a:noFill/>
            <a:miter lim="800000"/>
            <a:headEnd/>
            <a:tailEnd/>
          </a:ln>
        </p:spPr>
        <p:txBody>
          <a:bodyPr lIns="0" tIns="0" rIns="0" bIns="0"/>
          <a:lstStyle/>
          <a:p>
            <a:pPr eaLnBrk="1" hangingPunct="1"/>
            <a:r>
              <a:rPr lang="en-US" sz="2000" b="1">
                <a:latin typeface="Arial Unicode MS" pitchFamily="34" charset="-128"/>
                <a:ea typeface="Arial Unicode MS" pitchFamily="34" charset="-128"/>
                <a:cs typeface="Arial Unicode MS" pitchFamily="34" charset="-128"/>
              </a:rPr>
              <a:t>2</a:t>
            </a:r>
          </a:p>
          <a:p>
            <a:endParaRPr lang="en-US" sz="2000" b="1">
              <a:latin typeface="Times New Roman" pitchFamily="18" charset="0"/>
            </a:endParaRPr>
          </a:p>
        </p:txBody>
      </p:sp>
      <p:sp>
        <p:nvSpPr>
          <p:cNvPr id="170003" name="Rectangle 19"/>
          <p:cNvSpPr>
            <a:spLocks noChangeArrowheads="1"/>
          </p:cNvSpPr>
          <p:nvPr/>
        </p:nvSpPr>
        <p:spPr bwMode="auto">
          <a:xfrm>
            <a:off x="4666118" y="4343401"/>
            <a:ext cx="248664" cy="263525"/>
          </a:xfrm>
          <a:prstGeom prst="rect">
            <a:avLst/>
          </a:prstGeom>
          <a:solidFill>
            <a:srgbClr val="00CCFF"/>
          </a:solidFill>
          <a:ln w="9525">
            <a:solidFill>
              <a:srgbClr val="000000"/>
            </a:solidFill>
            <a:miter lim="800000"/>
            <a:headEnd/>
            <a:tailEnd/>
          </a:ln>
        </p:spPr>
        <p:txBody>
          <a:bodyPr/>
          <a:lstStyle/>
          <a:p>
            <a:endParaRPr lang="en-US"/>
          </a:p>
        </p:txBody>
      </p:sp>
      <p:sp>
        <p:nvSpPr>
          <p:cNvPr id="170004" name="Rectangle 20"/>
          <p:cNvSpPr>
            <a:spLocks noChangeArrowheads="1"/>
          </p:cNvSpPr>
          <p:nvPr/>
        </p:nvSpPr>
        <p:spPr bwMode="auto">
          <a:xfrm>
            <a:off x="5070806" y="3886201"/>
            <a:ext cx="234037" cy="720725"/>
          </a:xfrm>
          <a:prstGeom prst="rect">
            <a:avLst/>
          </a:prstGeom>
          <a:solidFill>
            <a:srgbClr val="00CCFF"/>
          </a:solidFill>
          <a:ln w="9525">
            <a:solidFill>
              <a:srgbClr val="000000"/>
            </a:solidFill>
            <a:miter lim="800000"/>
            <a:headEnd/>
            <a:tailEnd/>
          </a:ln>
        </p:spPr>
        <p:txBody>
          <a:bodyPr/>
          <a:lstStyle/>
          <a:p>
            <a:endParaRPr lang="en-US"/>
          </a:p>
        </p:txBody>
      </p:sp>
      <p:sp>
        <p:nvSpPr>
          <p:cNvPr id="170005" name="Rectangle 21"/>
          <p:cNvSpPr>
            <a:spLocks noChangeArrowheads="1"/>
          </p:cNvSpPr>
          <p:nvPr/>
        </p:nvSpPr>
        <p:spPr bwMode="auto">
          <a:xfrm>
            <a:off x="5460868" y="3429000"/>
            <a:ext cx="234037" cy="1177925"/>
          </a:xfrm>
          <a:prstGeom prst="rect">
            <a:avLst/>
          </a:prstGeom>
          <a:solidFill>
            <a:srgbClr val="00CCFF"/>
          </a:solidFill>
          <a:ln w="9525">
            <a:solidFill>
              <a:srgbClr val="000000"/>
            </a:solidFill>
            <a:miter lim="800000"/>
            <a:headEnd/>
            <a:tailEnd/>
          </a:ln>
        </p:spPr>
        <p:txBody>
          <a:bodyPr/>
          <a:lstStyle/>
          <a:p>
            <a:endParaRPr lang="en-US"/>
          </a:p>
        </p:txBody>
      </p:sp>
      <p:sp>
        <p:nvSpPr>
          <p:cNvPr id="170006" name="Rectangle 22"/>
          <p:cNvSpPr>
            <a:spLocks noChangeArrowheads="1"/>
          </p:cNvSpPr>
          <p:nvPr/>
        </p:nvSpPr>
        <p:spPr bwMode="auto">
          <a:xfrm>
            <a:off x="5928943" y="3429000"/>
            <a:ext cx="234037" cy="1177925"/>
          </a:xfrm>
          <a:prstGeom prst="rect">
            <a:avLst/>
          </a:prstGeom>
          <a:solidFill>
            <a:srgbClr val="00CCFF"/>
          </a:solidFill>
          <a:ln w="9525">
            <a:solidFill>
              <a:srgbClr val="000000"/>
            </a:solidFill>
            <a:miter lim="800000"/>
            <a:headEnd/>
            <a:tailEnd/>
          </a:ln>
        </p:spPr>
        <p:txBody>
          <a:bodyPr/>
          <a:lstStyle/>
          <a:p>
            <a:endParaRPr lang="en-US"/>
          </a:p>
        </p:txBody>
      </p:sp>
      <p:sp>
        <p:nvSpPr>
          <p:cNvPr id="170007" name="Rectangle 23"/>
          <p:cNvSpPr>
            <a:spLocks noChangeArrowheads="1"/>
          </p:cNvSpPr>
          <p:nvPr/>
        </p:nvSpPr>
        <p:spPr bwMode="auto">
          <a:xfrm>
            <a:off x="3251" y="6513513"/>
            <a:ext cx="9361488" cy="323165"/>
          </a:xfrm>
          <a:prstGeom prst="rect">
            <a:avLst/>
          </a:prstGeom>
          <a:noFill/>
          <a:ln w="9525">
            <a:noFill/>
            <a:miter lim="800000"/>
            <a:headEnd/>
            <a:tailEnd/>
          </a:ln>
          <a:effectLst/>
        </p:spPr>
        <p:txBody>
          <a:bodyPr bIns="0">
            <a:spAutoFit/>
          </a:bodyPr>
          <a:lstStyle/>
          <a:p>
            <a:endParaRPr lang="en-US"/>
          </a:p>
        </p:txBody>
      </p:sp>
      <p:sp>
        <p:nvSpPr>
          <p:cNvPr id="170008" name="Rectangle 24"/>
          <p:cNvSpPr>
            <a:spLocks noGrp="1" noChangeArrowheads="1"/>
          </p:cNvSpPr>
          <p:nvPr>
            <p:ph type="title"/>
          </p:nvPr>
        </p:nvSpPr>
        <p:spPr>
          <a:xfrm>
            <a:off x="780124" y="1371600"/>
            <a:ext cx="7715102" cy="990600"/>
          </a:xfrm>
        </p:spPr>
        <p:txBody>
          <a:bodyPr>
            <a:normAutofit fontScale="90000"/>
          </a:bodyPr>
          <a:lstStyle/>
          <a:p>
            <a:r>
              <a:rPr lang="en-US"/>
              <a:t>Binomial distribution function:</a:t>
            </a:r>
            <a:br>
              <a:rPr lang="en-US"/>
            </a:br>
            <a:r>
              <a:rPr lang="en-US" sz="3200"/>
              <a:t>X= the number of heads tossed in 5 coin tosses</a:t>
            </a:r>
          </a:p>
        </p:txBody>
      </p:sp>
      <p:sp>
        <p:nvSpPr>
          <p:cNvPr id="170009" name="Text Box 25"/>
          <p:cNvSpPr txBox="1">
            <a:spLocks noChangeArrowheads="1"/>
          </p:cNvSpPr>
          <p:nvPr/>
        </p:nvSpPr>
        <p:spPr bwMode="auto">
          <a:xfrm>
            <a:off x="4836769" y="5257801"/>
            <a:ext cx="3120496" cy="415498"/>
          </a:xfrm>
          <a:prstGeom prst="rect">
            <a:avLst/>
          </a:prstGeom>
          <a:noFill/>
          <a:ln w="9525">
            <a:noFill/>
            <a:miter lim="800000"/>
            <a:headEnd/>
            <a:tailEnd/>
          </a:ln>
          <a:effectLst/>
        </p:spPr>
        <p:txBody>
          <a:bodyPr bIns="0">
            <a:spAutoFit/>
          </a:bodyPr>
          <a:lstStyle/>
          <a:p>
            <a:pPr eaLnBrk="1" hangingPunct="1">
              <a:spcBef>
                <a:spcPct val="50000"/>
              </a:spcBef>
            </a:pPr>
            <a:r>
              <a:rPr lang="en-US" sz="2400">
                <a:latin typeface="Times New Roman" pitchFamily="18" charset="0"/>
              </a:rPr>
              <a:t>number of heads</a:t>
            </a:r>
          </a:p>
        </p:txBody>
      </p:sp>
      <p:sp>
        <p:nvSpPr>
          <p:cNvPr id="170010" name="Rectangle 26"/>
          <p:cNvSpPr>
            <a:spLocks noChangeArrowheads="1"/>
          </p:cNvSpPr>
          <p:nvPr/>
        </p:nvSpPr>
        <p:spPr bwMode="auto">
          <a:xfrm>
            <a:off x="6943104" y="4343401"/>
            <a:ext cx="234037" cy="263525"/>
          </a:xfrm>
          <a:prstGeom prst="rect">
            <a:avLst/>
          </a:prstGeom>
          <a:solidFill>
            <a:srgbClr val="00CCFF"/>
          </a:solidFill>
          <a:ln w="9525">
            <a:solidFill>
              <a:srgbClr val="000000"/>
            </a:solidFill>
            <a:miter lim="800000"/>
            <a:headEnd/>
            <a:tailEnd/>
          </a:ln>
        </p:spPr>
        <p:txBody>
          <a:bodyPr/>
          <a:lstStyle/>
          <a:p>
            <a:endParaRPr lang="en-US"/>
          </a:p>
        </p:txBody>
      </p:sp>
      <p:sp>
        <p:nvSpPr>
          <p:cNvPr id="170011" name="Rectangle 27"/>
          <p:cNvSpPr>
            <a:spLocks noChangeArrowheads="1"/>
          </p:cNvSpPr>
          <p:nvPr/>
        </p:nvSpPr>
        <p:spPr bwMode="auto">
          <a:xfrm>
            <a:off x="6475029" y="3886201"/>
            <a:ext cx="234037" cy="720725"/>
          </a:xfrm>
          <a:prstGeom prst="rect">
            <a:avLst/>
          </a:prstGeom>
          <a:solidFill>
            <a:srgbClr val="00CCFF"/>
          </a:solidFill>
          <a:ln w="9525">
            <a:solidFill>
              <a:srgbClr val="000000"/>
            </a:solidFill>
            <a:miter lim="800000"/>
            <a:headEnd/>
            <a:tailEnd/>
          </a:ln>
        </p:spPr>
        <p:txBody>
          <a:bodyPr/>
          <a:lstStyle/>
          <a:p>
            <a:endParaRPr lang="en-US"/>
          </a:p>
        </p:txBody>
      </p:sp>
      <p:sp>
        <p:nvSpPr>
          <p:cNvPr id="170012" name="Line 28"/>
          <p:cNvSpPr>
            <a:spLocks noChangeShapeType="1"/>
          </p:cNvSpPr>
          <p:nvPr/>
        </p:nvSpPr>
        <p:spPr bwMode="auto">
          <a:xfrm>
            <a:off x="4212670" y="2362200"/>
            <a:ext cx="0" cy="3124200"/>
          </a:xfrm>
          <a:prstGeom prst="line">
            <a:avLst/>
          </a:prstGeom>
          <a:noFill/>
          <a:ln w="9525">
            <a:solidFill>
              <a:srgbClr val="000000"/>
            </a:solidFill>
            <a:round/>
            <a:headEnd/>
            <a:tailEnd/>
          </a:ln>
        </p:spPr>
        <p:txBody>
          <a:bodyPr/>
          <a:lstStyle/>
          <a:p>
            <a:endParaRPr lang="en-US"/>
          </a:p>
        </p:txBody>
      </p:sp>
      <p:sp>
        <p:nvSpPr>
          <p:cNvPr id="170013" name="Line 29"/>
          <p:cNvSpPr>
            <a:spLocks noChangeShapeType="1"/>
          </p:cNvSpPr>
          <p:nvPr/>
        </p:nvSpPr>
        <p:spPr bwMode="auto">
          <a:xfrm>
            <a:off x="936149" y="4618038"/>
            <a:ext cx="6780578" cy="0"/>
          </a:xfrm>
          <a:prstGeom prst="line">
            <a:avLst/>
          </a:prstGeom>
          <a:noFill/>
          <a:ln w="9525">
            <a:solidFill>
              <a:srgbClr val="000000"/>
            </a:solidFill>
            <a:round/>
            <a:headEnd/>
            <a:tailEnd/>
          </a:ln>
        </p:spPr>
        <p:txBody>
          <a:bodyPr/>
          <a:lstStyle/>
          <a:p>
            <a:endParaRPr lang="en-US"/>
          </a:p>
        </p:txBody>
      </p:sp>
      <p:sp>
        <p:nvSpPr>
          <p:cNvPr id="170014" name="Text Box 30"/>
          <p:cNvSpPr txBox="1">
            <a:spLocks noChangeArrowheads="1"/>
          </p:cNvSpPr>
          <p:nvPr/>
        </p:nvSpPr>
        <p:spPr bwMode="auto">
          <a:xfrm>
            <a:off x="4467836" y="2362201"/>
            <a:ext cx="1114927" cy="569913"/>
          </a:xfrm>
          <a:prstGeom prst="rect">
            <a:avLst/>
          </a:prstGeom>
          <a:noFill/>
          <a:ln w="9525">
            <a:noFill/>
            <a:miter lim="800000"/>
            <a:headEnd/>
            <a:tailEnd/>
          </a:ln>
        </p:spPr>
        <p:txBody>
          <a:bodyPr/>
          <a:lstStyle/>
          <a:p>
            <a:pPr eaLnBrk="1" hangingPunct="1"/>
            <a:r>
              <a:rPr lang="en-US" sz="2000" b="1" i="1">
                <a:latin typeface="Arial Unicode MS" pitchFamily="34" charset="-128"/>
                <a:ea typeface="Arial Unicode MS" pitchFamily="34" charset="-128"/>
                <a:cs typeface="Arial Unicode MS" pitchFamily="34" charset="-128"/>
              </a:rPr>
              <a:t>p(x)</a:t>
            </a:r>
            <a:endParaRPr lang="en-US" sz="2000" b="1">
              <a:latin typeface="Arial Unicode MS" pitchFamily="34" charset="-128"/>
              <a:ea typeface="Arial Unicode MS" pitchFamily="34" charset="-128"/>
              <a:cs typeface="Arial Unicode MS" pitchFamily="34" charset="-128"/>
            </a:endParaRPr>
          </a:p>
          <a:p>
            <a:endParaRPr lang="en-US" sz="2000" b="1">
              <a:latin typeface="Times New Roman" pitchFamily="18" charset="0"/>
            </a:endParaRPr>
          </a:p>
        </p:txBody>
      </p:sp>
      <p:sp>
        <p:nvSpPr>
          <p:cNvPr id="170015" name="Text Box 31"/>
          <p:cNvSpPr txBox="1">
            <a:spLocks noChangeArrowheads="1"/>
          </p:cNvSpPr>
          <p:nvPr/>
        </p:nvSpPr>
        <p:spPr bwMode="auto">
          <a:xfrm>
            <a:off x="4836769" y="5257801"/>
            <a:ext cx="3120496" cy="415498"/>
          </a:xfrm>
          <a:prstGeom prst="rect">
            <a:avLst/>
          </a:prstGeom>
          <a:noFill/>
          <a:ln w="9525">
            <a:noFill/>
            <a:miter lim="800000"/>
            <a:headEnd/>
            <a:tailEnd/>
          </a:ln>
          <a:effectLst/>
        </p:spPr>
        <p:txBody>
          <a:bodyPr bIns="0">
            <a:spAutoFit/>
          </a:bodyPr>
          <a:lstStyle/>
          <a:p>
            <a:pPr eaLnBrk="1" hangingPunct="1">
              <a:spcBef>
                <a:spcPct val="50000"/>
              </a:spcBef>
            </a:pPr>
            <a:r>
              <a:rPr lang="en-US" sz="2400">
                <a:latin typeface="Times New Roman" pitchFamily="18" charset="0"/>
              </a:rPr>
              <a:t>number of heads</a:t>
            </a:r>
          </a:p>
        </p:txBody>
      </p:sp>
      <p:sp>
        <p:nvSpPr>
          <p:cNvPr id="32" name="Slide Number Placeholder 31"/>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A fixed number of trials; e.g. roll a die three times or flip a coin five times.</a:t>
            </a:r>
          </a:p>
          <a:p>
            <a:r>
              <a:rPr lang="en-US" dirty="0" smtClean="0"/>
              <a:t>each trial has two possible outcomes: success or failure. Note the die example seems like it should have six outcomes. We need to consider something like “get a 6” (success) or “not get a 6” (failure).</a:t>
            </a:r>
          </a:p>
          <a:p>
            <a:r>
              <a:rPr lang="en-US" dirty="0" smtClean="0"/>
              <a:t>The probability of success must be constant (the same for each trial. In the die example, P(6) =1/6 for each roll.</a:t>
            </a:r>
          </a:p>
          <a:p>
            <a:r>
              <a:rPr lang="en-US" dirty="0" smtClean="0"/>
              <a:t>The trials are independent. The outcome of one does not affect the probability of success on succeeding trials.</a:t>
            </a:r>
          </a:p>
          <a:p>
            <a:endParaRPr lang="en-US"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Defining Binomial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6" name="Rectangle 15"/>
              <p:cNvSpPr/>
              <p:nvPr/>
            </p:nvSpPr>
            <p:spPr>
              <a:xfrm>
                <a:off x="796661" y="1725930"/>
                <a:ext cx="7734300" cy="308991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The function for computing the probability for the binomial probability distribution is given by</a:t>
                </a: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a:rPr>
                            <m:t>𝑥</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a:rPr>
                            <m:t>𝑥</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𝑥</m:t>
                          </m:r>
                        </m:sup>
                      </m:sSup>
                    </m:oMath>
                  </m:oMathPara>
                </a14:m>
                <a:endParaRPr lang="en-IN" dirty="0" smtClean="0">
                  <a:solidFill>
                    <a:srgbClr val="A50021"/>
                  </a:solidFill>
                </a:endParaRPr>
              </a:p>
              <a:p>
                <a:pPr algn="ctr">
                  <a:lnSpc>
                    <a:spcPct val="200000"/>
                  </a:lnSpc>
                </a:pPr>
                <a:r>
                  <a:rPr lang="en-IN" i="1" dirty="0" smtClean="0">
                    <a:solidFill>
                      <a:schemeClr val="tx1"/>
                    </a:solidFill>
                  </a:rPr>
                  <a:t>for x = 0, 1, 2, …., n</a:t>
                </a:r>
              </a:p>
              <a:p>
                <a:pPr algn="just"/>
                <a:r>
                  <a:rPr lang="en-IN" dirty="0" smtClean="0">
                    <a:solidFill>
                      <a:schemeClr val="tx1"/>
                    </a:solidFill>
                  </a:rPr>
                  <a:t>Here,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𝑋</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 </m:t>
                    </m:r>
                  </m:oMath>
                </a14:m>
                <a:r>
                  <a:rPr lang="en-IN" dirty="0" smtClean="0">
                    <a:solidFill>
                      <a:schemeClr val="tx1"/>
                    </a:solidFill>
                  </a:rPr>
                  <a:t>where </a:t>
                </a:r>
                <a14:m>
                  <m:oMath xmlns:m="http://schemas.openxmlformats.org/officeDocument/2006/math">
                    <m:r>
                      <a:rPr lang="en-US" b="0" i="1" smtClean="0">
                        <a:solidFill>
                          <a:schemeClr val="tx1"/>
                        </a:solidFill>
                        <a:latin typeface="Cambria Math"/>
                      </a:rPr>
                      <m:t>𝑋</m:t>
                    </m:r>
                  </m:oMath>
                </a14:m>
                <a:r>
                  <a:rPr lang="en-IN" dirty="0" smtClean="0">
                    <a:solidFill>
                      <a:schemeClr val="tx1"/>
                    </a:solidFill>
                  </a:rPr>
                  <a:t> denotes “the number of success” and </a:t>
                </a:r>
                <a14:m>
                  <m:oMath xmlns:m="http://schemas.openxmlformats.org/officeDocument/2006/math">
                    <m:r>
                      <a:rPr lang="en-US" b="0" i="1" smtClean="0">
                        <a:solidFill>
                          <a:schemeClr val="tx1"/>
                        </a:solidFill>
                        <a:latin typeface="Cambria Math"/>
                      </a:rPr>
                      <m:t>𝑋</m:t>
                    </m:r>
                    <m:r>
                      <a:rPr lang="en-US" i="1">
                        <a:solidFill>
                          <a:schemeClr val="tx1"/>
                        </a:solidFill>
                        <a:latin typeface="Cambria Math" panose="02040503050406030204" pitchFamily="18" charset="0"/>
                      </a:rPr>
                      <m:t>=</m:t>
                    </m:r>
                    <m:r>
                      <a:rPr lang="en-US" b="0" i="1" smtClean="0">
                        <a:solidFill>
                          <a:schemeClr val="tx1"/>
                        </a:solidFill>
                        <a:latin typeface="Cambria Math"/>
                      </a:rPr>
                      <m:t>𝑥</m:t>
                    </m:r>
                  </m:oMath>
                </a14:m>
                <a:r>
                  <a:rPr lang="en-IN" dirty="0" smtClean="0">
                    <a:solidFill>
                      <a:schemeClr val="tx1"/>
                    </a:solidFill>
                  </a:rPr>
                  <a:t> denotes the number of success in </a:t>
                </a:r>
                <a14:m>
                  <m:oMath xmlns:m="http://schemas.openxmlformats.org/officeDocument/2006/math">
                    <m:r>
                      <a:rPr lang="en-US" b="0" i="1" smtClean="0">
                        <a:solidFill>
                          <a:schemeClr val="tx1"/>
                        </a:solidFill>
                        <a:latin typeface="Cambria Math"/>
                      </a:rPr>
                      <m:t>𝑥</m:t>
                    </m:r>
                  </m:oMath>
                </a14:m>
                <a:r>
                  <a:rPr lang="en-IN" dirty="0" smtClean="0">
                    <a:solidFill>
                      <a:schemeClr val="tx1"/>
                    </a:solidFill>
                  </a:rPr>
                  <a:t> trials.</a:t>
                </a:r>
                <a:endParaRPr lang="en-IN" dirty="0">
                  <a:solidFill>
                    <a:schemeClr val="tx1"/>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796661" y="1725930"/>
                <a:ext cx="7734300" cy="3089910"/>
              </a:xfrm>
              <a:prstGeom prst="rect">
                <a:avLst/>
              </a:prstGeom>
              <a:blipFill rotWithShape="1">
                <a:blip r:embed="rId2"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17" name="Rounded Rectangle 16"/>
          <p:cNvSpPr/>
          <p:nvPr/>
        </p:nvSpPr>
        <p:spPr>
          <a:xfrm>
            <a:off x="790783" y="171746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4.3: </a:t>
            </a:r>
            <a:r>
              <a:rPr lang="en-US" sz="2000" b="1" dirty="0" smtClean="0">
                <a:solidFill>
                  <a:prstClr val="black"/>
                </a:solidFill>
                <a:latin typeface="Times New Roman" pitchFamily="18" charset="0"/>
                <a:cs typeface="Times New Roman" pitchFamily="18" charset="0"/>
              </a:rPr>
              <a:t>Binomial distribution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912628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702112" y="228600"/>
            <a:ext cx="7957265" cy="1143000"/>
          </a:xfrm>
        </p:spPr>
        <p:txBody>
          <a:bodyPr>
            <a:normAutofit fontScale="90000"/>
          </a:bodyPr>
          <a:lstStyle/>
          <a:p>
            <a:r>
              <a:rPr lang="en-US"/>
              <a:t>Binomial distribution, generally</a:t>
            </a:r>
          </a:p>
        </p:txBody>
      </p:sp>
      <p:sp>
        <p:nvSpPr>
          <p:cNvPr id="171011" name="Rectangle 3"/>
          <p:cNvSpPr>
            <a:spLocks noChangeArrowheads="1"/>
          </p:cNvSpPr>
          <p:nvPr/>
        </p:nvSpPr>
        <p:spPr bwMode="auto">
          <a:xfrm>
            <a:off x="3968881" y="3128963"/>
            <a:ext cx="9361488" cy="323165"/>
          </a:xfrm>
          <a:prstGeom prst="rect">
            <a:avLst/>
          </a:prstGeom>
          <a:noFill/>
          <a:ln w="9525">
            <a:noFill/>
            <a:miter lim="800000"/>
            <a:headEnd/>
            <a:tailEnd/>
          </a:ln>
          <a:effectLst/>
        </p:spPr>
        <p:txBody>
          <a:bodyPr bIns="0">
            <a:spAutoFit/>
          </a:bodyPr>
          <a:lstStyle/>
          <a:p>
            <a:endParaRPr lang="en-US"/>
          </a:p>
        </p:txBody>
      </p:sp>
      <p:graphicFrame>
        <p:nvGraphicFramePr>
          <p:cNvPr id="171014" name="Object 6"/>
          <p:cNvGraphicFramePr>
            <a:graphicFrameLocks noChangeAspect="1"/>
          </p:cNvGraphicFramePr>
          <p:nvPr/>
        </p:nvGraphicFramePr>
        <p:xfrm>
          <a:off x="1872298" y="3733800"/>
          <a:ext cx="3008354" cy="1187450"/>
        </p:xfrm>
        <a:graphic>
          <a:graphicData uri="http://schemas.openxmlformats.org/presentationml/2006/ole">
            <p:oleObj spid="_x0000_s93186" name="Equation" r:id="rId3" imgW="1002960" imgH="406080" progId="">
              <p:embed/>
            </p:oleObj>
          </a:graphicData>
        </a:graphic>
      </p:graphicFrame>
      <p:grpSp>
        <p:nvGrpSpPr>
          <p:cNvPr id="2" name="Group 7"/>
          <p:cNvGrpSpPr>
            <a:grpSpLocks/>
          </p:cNvGrpSpPr>
          <p:nvPr/>
        </p:nvGrpSpPr>
        <p:grpSpPr bwMode="auto">
          <a:xfrm>
            <a:off x="3900620" y="4495800"/>
            <a:ext cx="4446707" cy="1371600"/>
            <a:chOff x="2688" y="2304"/>
            <a:chExt cx="2736" cy="864"/>
          </a:xfrm>
        </p:grpSpPr>
        <p:sp>
          <p:nvSpPr>
            <p:cNvPr id="171016" name="Line 8"/>
            <p:cNvSpPr>
              <a:spLocks noChangeShapeType="1"/>
            </p:cNvSpPr>
            <p:nvPr/>
          </p:nvSpPr>
          <p:spPr bwMode="auto">
            <a:xfrm flipH="1" flipV="1">
              <a:off x="2688" y="2304"/>
              <a:ext cx="1152" cy="240"/>
            </a:xfrm>
            <a:prstGeom prst="line">
              <a:avLst/>
            </a:prstGeom>
            <a:noFill/>
            <a:ln w="9525">
              <a:solidFill>
                <a:schemeClr val="tx1"/>
              </a:solidFill>
              <a:round/>
              <a:headEnd/>
              <a:tailEnd type="triangle" w="med" len="med"/>
            </a:ln>
          </p:spPr>
          <p:txBody>
            <a:bodyPr/>
            <a:lstStyle/>
            <a:p>
              <a:endParaRPr lang="en-US"/>
            </a:p>
          </p:txBody>
        </p:sp>
        <p:sp>
          <p:nvSpPr>
            <p:cNvPr id="171017" name="Text Box 9"/>
            <p:cNvSpPr txBox="1">
              <a:spLocks noChangeArrowheads="1"/>
            </p:cNvSpPr>
            <p:nvPr/>
          </p:nvSpPr>
          <p:spPr bwMode="auto">
            <a:xfrm>
              <a:off x="3984" y="2400"/>
              <a:ext cx="1440" cy="768"/>
            </a:xfrm>
            <a:prstGeom prst="rect">
              <a:avLst/>
            </a:prstGeom>
            <a:noFill/>
            <a:ln w="9525">
              <a:noFill/>
              <a:miter lim="800000"/>
              <a:headEnd/>
              <a:tailEnd/>
            </a:ln>
          </p:spPr>
          <p:txBody>
            <a:bodyPr lIns="0" tIns="0" rIns="0" bIns="0"/>
            <a:lstStyle/>
            <a:p>
              <a:r>
                <a:rPr lang="en-US" sz="2400" i="1">
                  <a:latin typeface="Times New Roman" pitchFamily="18" charset="0"/>
                </a:rPr>
                <a:t>1-p = </a:t>
              </a:r>
              <a:r>
                <a:rPr lang="en-US" sz="2400">
                  <a:latin typeface="Times New Roman" pitchFamily="18" charset="0"/>
                </a:rPr>
                <a:t>probability of failure</a:t>
              </a:r>
            </a:p>
          </p:txBody>
        </p:sp>
      </p:grpSp>
      <p:grpSp>
        <p:nvGrpSpPr>
          <p:cNvPr id="3" name="Group 10"/>
          <p:cNvGrpSpPr>
            <a:grpSpLocks/>
          </p:cNvGrpSpPr>
          <p:nvPr/>
        </p:nvGrpSpPr>
        <p:grpSpPr bwMode="auto">
          <a:xfrm>
            <a:off x="2730434" y="4572000"/>
            <a:ext cx="2964471" cy="1524000"/>
            <a:chOff x="1872" y="2352"/>
            <a:chExt cx="1824" cy="960"/>
          </a:xfrm>
        </p:grpSpPr>
        <p:sp>
          <p:nvSpPr>
            <p:cNvPr id="171019" name="Line 11"/>
            <p:cNvSpPr>
              <a:spLocks noChangeShapeType="1"/>
            </p:cNvSpPr>
            <p:nvPr/>
          </p:nvSpPr>
          <p:spPr bwMode="auto">
            <a:xfrm flipH="1" flipV="1">
              <a:off x="1872" y="2352"/>
              <a:ext cx="672" cy="672"/>
            </a:xfrm>
            <a:prstGeom prst="line">
              <a:avLst/>
            </a:prstGeom>
            <a:noFill/>
            <a:ln w="9525">
              <a:solidFill>
                <a:schemeClr val="tx1"/>
              </a:solidFill>
              <a:round/>
              <a:headEnd/>
              <a:tailEnd type="triangle" w="med" len="med"/>
            </a:ln>
          </p:spPr>
          <p:txBody>
            <a:bodyPr/>
            <a:lstStyle/>
            <a:p>
              <a:endParaRPr lang="en-US"/>
            </a:p>
          </p:txBody>
        </p:sp>
        <p:sp>
          <p:nvSpPr>
            <p:cNvPr id="171020" name="Text Box 12"/>
            <p:cNvSpPr txBox="1">
              <a:spLocks noChangeArrowheads="1"/>
            </p:cNvSpPr>
            <p:nvPr/>
          </p:nvSpPr>
          <p:spPr bwMode="auto">
            <a:xfrm>
              <a:off x="2592" y="2976"/>
              <a:ext cx="1104" cy="336"/>
            </a:xfrm>
            <a:prstGeom prst="rect">
              <a:avLst/>
            </a:prstGeom>
            <a:noFill/>
            <a:ln w="9525">
              <a:noFill/>
              <a:miter lim="800000"/>
              <a:headEnd/>
              <a:tailEnd/>
            </a:ln>
          </p:spPr>
          <p:txBody>
            <a:bodyPr lIns="0" tIns="0" rIns="0" bIns="0"/>
            <a:lstStyle/>
            <a:p>
              <a:r>
                <a:rPr lang="en-US" sz="2400" i="1">
                  <a:latin typeface="Times New Roman" pitchFamily="18" charset="0"/>
                </a:rPr>
                <a:t>p </a:t>
              </a:r>
              <a:r>
                <a:rPr lang="en-US" sz="2400">
                  <a:latin typeface="Times New Roman" pitchFamily="18" charset="0"/>
                </a:rPr>
                <a:t>= probability of success</a:t>
              </a:r>
            </a:p>
          </p:txBody>
        </p:sp>
      </p:grpSp>
      <p:grpSp>
        <p:nvGrpSpPr>
          <p:cNvPr id="4" name="Group 13"/>
          <p:cNvGrpSpPr>
            <a:grpSpLocks/>
          </p:cNvGrpSpPr>
          <p:nvPr/>
        </p:nvGrpSpPr>
        <p:grpSpPr bwMode="auto">
          <a:xfrm>
            <a:off x="468075" y="4724400"/>
            <a:ext cx="1638260" cy="1828800"/>
            <a:chOff x="288" y="2976"/>
            <a:chExt cx="1008" cy="1152"/>
          </a:xfrm>
        </p:grpSpPr>
        <p:sp>
          <p:nvSpPr>
            <p:cNvPr id="171022" name="Text Box 14"/>
            <p:cNvSpPr txBox="1">
              <a:spLocks noChangeArrowheads="1"/>
            </p:cNvSpPr>
            <p:nvPr/>
          </p:nvSpPr>
          <p:spPr bwMode="auto">
            <a:xfrm>
              <a:off x="288" y="3408"/>
              <a:ext cx="864" cy="720"/>
            </a:xfrm>
            <a:prstGeom prst="rect">
              <a:avLst/>
            </a:prstGeom>
            <a:noFill/>
            <a:ln w="9525">
              <a:noFill/>
              <a:miter lim="800000"/>
              <a:headEnd/>
              <a:tailEnd/>
            </a:ln>
          </p:spPr>
          <p:txBody>
            <a:bodyPr lIns="0" tIns="0" rIns="0" bIns="0"/>
            <a:lstStyle/>
            <a:p>
              <a:r>
                <a:rPr lang="en-US" sz="2400" i="1">
                  <a:latin typeface="Times New Roman" pitchFamily="18" charset="0"/>
                </a:rPr>
                <a:t>X = </a:t>
              </a:r>
              <a:r>
                <a:rPr lang="en-US" sz="2400">
                  <a:latin typeface="Times New Roman" pitchFamily="18" charset="0"/>
                </a:rPr>
                <a:t># successes out of </a:t>
              </a:r>
              <a:r>
                <a:rPr lang="en-US" sz="2400" i="1">
                  <a:latin typeface="Times New Roman" pitchFamily="18" charset="0"/>
                </a:rPr>
                <a:t>n</a:t>
              </a:r>
              <a:r>
                <a:rPr lang="en-US" sz="2400">
                  <a:latin typeface="Times New Roman" pitchFamily="18" charset="0"/>
                </a:rPr>
                <a:t> trials</a:t>
              </a:r>
            </a:p>
          </p:txBody>
        </p:sp>
        <p:sp>
          <p:nvSpPr>
            <p:cNvPr id="171023" name="Line 15"/>
            <p:cNvSpPr>
              <a:spLocks noChangeShapeType="1"/>
            </p:cNvSpPr>
            <p:nvPr/>
          </p:nvSpPr>
          <p:spPr bwMode="auto">
            <a:xfrm flipV="1">
              <a:off x="522" y="2976"/>
              <a:ext cx="774" cy="456"/>
            </a:xfrm>
            <a:prstGeom prst="line">
              <a:avLst/>
            </a:prstGeom>
            <a:noFill/>
            <a:ln w="9525">
              <a:solidFill>
                <a:schemeClr val="tx1"/>
              </a:solidFill>
              <a:round/>
              <a:headEnd/>
              <a:tailEnd type="triangle" w="med" len="med"/>
            </a:ln>
          </p:spPr>
          <p:txBody>
            <a:bodyPr/>
            <a:lstStyle/>
            <a:p>
              <a:endParaRPr lang="en-US"/>
            </a:p>
          </p:txBody>
        </p:sp>
      </p:grpSp>
      <p:grpSp>
        <p:nvGrpSpPr>
          <p:cNvPr id="5" name="Group 16"/>
          <p:cNvGrpSpPr>
            <a:grpSpLocks/>
          </p:cNvGrpSpPr>
          <p:nvPr/>
        </p:nvGrpSpPr>
        <p:grpSpPr bwMode="auto">
          <a:xfrm>
            <a:off x="1716273" y="2743200"/>
            <a:ext cx="3042484" cy="1066800"/>
            <a:chOff x="1344" y="1200"/>
            <a:chExt cx="1872" cy="672"/>
          </a:xfrm>
        </p:grpSpPr>
        <p:sp>
          <p:nvSpPr>
            <p:cNvPr id="171025" name="Line 17"/>
            <p:cNvSpPr>
              <a:spLocks noChangeShapeType="1"/>
            </p:cNvSpPr>
            <p:nvPr/>
          </p:nvSpPr>
          <p:spPr bwMode="auto">
            <a:xfrm flipH="1">
              <a:off x="1632" y="1392"/>
              <a:ext cx="96" cy="480"/>
            </a:xfrm>
            <a:prstGeom prst="line">
              <a:avLst/>
            </a:prstGeom>
            <a:noFill/>
            <a:ln w="9525">
              <a:solidFill>
                <a:schemeClr val="tx1"/>
              </a:solidFill>
              <a:round/>
              <a:headEnd/>
              <a:tailEnd type="triangle" w="med" len="med"/>
            </a:ln>
          </p:spPr>
          <p:txBody>
            <a:bodyPr/>
            <a:lstStyle/>
            <a:p>
              <a:endParaRPr lang="en-US"/>
            </a:p>
          </p:txBody>
        </p:sp>
        <p:sp>
          <p:nvSpPr>
            <p:cNvPr id="171026" name="Text Box 18"/>
            <p:cNvSpPr txBox="1">
              <a:spLocks noChangeArrowheads="1"/>
            </p:cNvSpPr>
            <p:nvPr/>
          </p:nvSpPr>
          <p:spPr bwMode="auto">
            <a:xfrm>
              <a:off x="1344" y="1200"/>
              <a:ext cx="1872" cy="240"/>
            </a:xfrm>
            <a:prstGeom prst="rect">
              <a:avLst/>
            </a:prstGeom>
            <a:noFill/>
            <a:ln w="9525">
              <a:noFill/>
              <a:miter lim="800000"/>
              <a:headEnd/>
              <a:tailEnd/>
            </a:ln>
          </p:spPr>
          <p:txBody>
            <a:bodyPr lIns="0" tIns="0" rIns="0" bIns="0"/>
            <a:lstStyle/>
            <a:p>
              <a:r>
                <a:rPr lang="en-US" sz="2400" i="1">
                  <a:latin typeface="Times New Roman" pitchFamily="18" charset="0"/>
                </a:rPr>
                <a:t>n</a:t>
              </a:r>
              <a:r>
                <a:rPr lang="en-US" sz="2400">
                  <a:latin typeface="Times New Roman" pitchFamily="18" charset="0"/>
                </a:rPr>
                <a:t> = number of trials</a:t>
              </a:r>
            </a:p>
          </p:txBody>
        </p:sp>
      </p:grpSp>
      <p:sp>
        <p:nvSpPr>
          <p:cNvPr id="171027" name="Rectangle 19"/>
          <p:cNvSpPr>
            <a:spLocks noChangeArrowheads="1"/>
          </p:cNvSpPr>
          <p:nvPr/>
        </p:nvSpPr>
        <p:spPr bwMode="auto">
          <a:xfrm>
            <a:off x="0" y="1371601"/>
            <a:ext cx="9361488" cy="1154162"/>
          </a:xfrm>
          <a:prstGeom prst="rect">
            <a:avLst/>
          </a:prstGeom>
          <a:noFill/>
          <a:ln w="9525">
            <a:noFill/>
            <a:miter lim="800000"/>
            <a:headEnd/>
            <a:tailEnd/>
          </a:ln>
          <a:effectLst/>
        </p:spPr>
        <p:txBody>
          <a:bodyPr bIns="0">
            <a:spAutoFit/>
          </a:bodyPr>
          <a:lstStyle/>
          <a:p>
            <a:pPr eaLnBrk="1" hangingPunct="1"/>
            <a:r>
              <a:rPr lang="en-US" sz="2400">
                <a:latin typeface="Times" pitchFamily="18" charset="0"/>
                <a:cs typeface="Times New Roman" pitchFamily="18" charset="0"/>
              </a:rPr>
              <a:t>Note the general pattern emerging </a:t>
            </a:r>
            <a:r>
              <a:rPr lang="en-US" sz="2400">
                <a:latin typeface="Times" pitchFamily="18" charset="0"/>
                <a:cs typeface="Times New Roman" pitchFamily="18" charset="0"/>
                <a:sym typeface="Wingdings" pitchFamily="2" charset="2"/>
              </a:rPr>
              <a:t></a:t>
            </a:r>
            <a:r>
              <a:rPr lang="en-US" sz="2400">
                <a:latin typeface="Times" pitchFamily="18" charset="0"/>
                <a:cs typeface="Times New Roman" pitchFamily="18" charset="0"/>
              </a:rPr>
              <a:t>  </a:t>
            </a:r>
            <a:r>
              <a:rPr lang="en-US" sz="2400">
                <a:latin typeface="Times" pitchFamily="18" charset="0"/>
                <a:cs typeface="Times New Roman" pitchFamily="18" charset="0"/>
                <a:sym typeface="Wingdings" pitchFamily="2" charset="2"/>
              </a:rPr>
              <a:t>if you have only two possible outcomes (call them 1/0 or yes/no or success/failure) in </a:t>
            </a:r>
            <a:r>
              <a:rPr lang="en-US" sz="2400" i="1">
                <a:latin typeface="Times" pitchFamily="18" charset="0"/>
                <a:cs typeface="Times New Roman" pitchFamily="18" charset="0"/>
                <a:sym typeface="Wingdings" pitchFamily="2" charset="2"/>
              </a:rPr>
              <a:t>n</a:t>
            </a:r>
            <a:r>
              <a:rPr lang="en-US" sz="2400">
                <a:latin typeface="Times" pitchFamily="18" charset="0"/>
                <a:cs typeface="Times New Roman" pitchFamily="18" charset="0"/>
                <a:sym typeface="Wingdings" pitchFamily="2" charset="2"/>
              </a:rPr>
              <a:t> independent trials, then the probability of exactly </a:t>
            </a:r>
            <a:r>
              <a:rPr lang="en-US" sz="2400" i="1">
                <a:latin typeface="Times" pitchFamily="18" charset="0"/>
                <a:cs typeface="Times New Roman" pitchFamily="18" charset="0"/>
                <a:sym typeface="Wingdings" pitchFamily="2" charset="2"/>
              </a:rPr>
              <a:t>X</a:t>
            </a:r>
            <a:r>
              <a:rPr lang="en-US" sz="2400">
                <a:latin typeface="Times" pitchFamily="18" charset="0"/>
                <a:cs typeface="Times New Roman" pitchFamily="18" charset="0"/>
                <a:sym typeface="Wingdings" pitchFamily="2" charset="2"/>
              </a:rPr>
              <a:t> “successes”= </a:t>
            </a:r>
          </a:p>
        </p:txBody>
      </p:sp>
      <p:sp>
        <p:nvSpPr>
          <p:cNvPr id="18" name="Slide Number Placeholder 17"/>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Binomial Distribution  </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9" name="Content Placeholder 2"/>
              <p:cNvSpPr>
                <a:spLocks noGrp="1"/>
              </p:cNvSpPr>
              <p:nvPr>
                <p:ph idx="1"/>
              </p:nvPr>
            </p:nvSpPr>
            <p:spPr>
              <a:xfrm>
                <a:off x="468075" y="1498600"/>
                <a:ext cx="8425339" cy="4975679"/>
              </a:xfrm>
            </p:spPr>
            <p:txBody>
              <a:bodyPr>
                <a:normAutofit/>
              </a:bodyPr>
              <a:lstStyle/>
              <a:p>
                <a:pPr marL="0" lvl="1" indent="0" algn="just">
                  <a:buClr>
                    <a:schemeClr val="accent3"/>
                  </a:buClr>
                  <a:buSzPct val="95000"/>
                  <a:buNone/>
                </a:pPr>
                <a:r>
                  <a:rPr lang="en-US" sz="1800" b="1" dirty="0" smtClean="0">
                    <a:latin typeface="Times New Roman" panose="02020603050405020304" pitchFamily="18" charset="0"/>
                    <a:cs typeface="Times New Roman" panose="02020603050405020304" pitchFamily="18" charset="0"/>
                  </a:rPr>
                  <a:t>Example 4.6:</a:t>
                </a:r>
                <a:r>
                  <a:rPr lang="en-US" sz="1800"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Measles study</a:t>
                </a:r>
              </a:p>
              <a:p>
                <a:pPr marL="1084263" lvl="1" indent="0" algn="just">
                  <a:buClr>
                    <a:schemeClr val="accent3"/>
                  </a:buClr>
                  <a:buSzPct val="95000"/>
                  <a:buNone/>
                </a:pPr>
                <a:r>
                  <a:rPr lang="en-US" sz="1800" i="1" dirty="0" smtClean="0">
                    <a:latin typeface="Times New Roman" panose="02020603050405020304" pitchFamily="18" charset="0"/>
                    <a:cs typeface="Times New Roman" panose="02020603050405020304" pitchFamily="18" charset="0"/>
                  </a:rPr>
                  <a:t>X</a:t>
                </a:r>
                <a:r>
                  <a:rPr lang="en-US" sz="1800" dirty="0" smtClean="0">
                    <a:latin typeface="Times New Roman" panose="02020603050405020304" pitchFamily="18" charset="0"/>
                    <a:cs typeface="Times New Roman" panose="02020603050405020304" pitchFamily="18" charset="0"/>
                  </a:rPr>
                  <a:t> = having had childhood measles a success</a:t>
                </a:r>
              </a:p>
              <a:p>
                <a:pPr marL="1084263" lvl="1" indent="0" algn="just">
                  <a:buClr>
                    <a:schemeClr val="accent3"/>
                  </a:buClr>
                  <a:buSzPct val="95000"/>
                  <a:buNone/>
                </a:pPr>
                <a:r>
                  <a:rPr lang="en-US" sz="1800" i="1" dirty="0" smtClean="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 = 0.2, the probability that a parent had childhood measles</a:t>
                </a:r>
              </a:p>
              <a:p>
                <a:pPr marL="1084263" lvl="1" indent="0" algn="just">
                  <a:buClr>
                    <a:schemeClr val="accent3"/>
                  </a:buClr>
                  <a:buSzPct val="95000"/>
                  <a:buNone/>
                </a:pPr>
                <a:r>
                  <a:rPr lang="en-US" sz="1800" i="1" dirty="0" smtClean="0">
                    <a:latin typeface="Times New Roman" panose="02020603050405020304" pitchFamily="18" charset="0"/>
                    <a:cs typeface="Times New Roman" panose="02020603050405020304" pitchFamily="18" charset="0"/>
                  </a:rPr>
                  <a:t>n</a:t>
                </a:r>
                <a:r>
                  <a:rPr lang="en-US" sz="1800" dirty="0" smtClean="0">
                    <a:latin typeface="Times New Roman" panose="02020603050405020304" pitchFamily="18" charset="0"/>
                    <a:cs typeface="Times New Roman" panose="02020603050405020304" pitchFamily="18" charset="0"/>
                  </a:rPr>
                  <a:t> = 2, here a couple is an experiment and an individual a trial, and the number of trials is two.</a:t>
                </a:r>
              </a:p>
              <a:p>
                <a:pPr marL="1084263" lvl="1"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1084263"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Thus,</a:t>
                </a:r>
              </a:p>
              <a:p>
                <a:pPr marL="1084263" lvl="1" indent="0" algn="just">
                  <a:buClr>
                    <a:schemeClr val="accent3"/>
                  </a:buClr>
                  <a:buSzPct val="95000"/>
                  <a:buNone/>
                </a:pPr>
                <a:r>
                  <a:rPr lang="en-US" sz="1800" dirty="0">
                    <a:latin typeface="Cambria Math" panose="02040503050406030204" pitchFamily="18" charset="0"/>
                    <a:ea typeface="Cambria Math" panose="02040503050406030204" pitchFamily="18" charset="0"/>
                    <a:cs typeface="Times New Roman" panose="02020603050405020304" pitchFamily="18" charset="0"/>
                  </a:rPr>
                  <a:t> </a:t>
                </a:r>
                <a:r>
                  <a:rPr lang="en-US" sz="1800" dirty="0" smtClean="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800" b="0" i="1" smtClean="0">
                        <a:latin typeface="Cambria Math"/>
                        <a:ea typeface="Cambria Math" panose="02040503050406030204" pitchFamily="18" charset="0"/>
                        <a:cs typeface="Times New Roman" panose="02020603050405020304" pitchFamily="18" charset="0"/>
                      </a:rPr>
                      <m:t>𝑃</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2−0</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den>
                    </m:f>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(0.2)</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sup>
                    </m:sSup>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(0.8)</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2−0</m:t>
                        </m:r>
                      </m:sup>
                    </m:sSup>
                    <m:r>
                      <a:rPr lang="en-US" sz="1800" b="0" i="1" smtClean="0">
                        <a:latin typeface="Cambria Math"/>
                        <a:ea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latin typeface="Cambria Math" panose="02040503050406030204" pitchFamily="18" charset="0"/>
                        <a:ea typeface="Cambria Math" panose="02040503050406030204" pitchFamily="18" charset="0"/>
                        <a:cs typeface="Times New Roman" panose="02020603050405020304" pitchFamily="18" charset="0"/>
                      </a:rPr>
                      <m:t>𝟎</m:t>
                    </m:r>
                    <m:r>
                      <a:rPr lang="en-US" sz="18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latin typeface="Cambria Math" panose="02040503050406030204" pitchFamily="18" charset="0"/>
                        <a:ea typeface="Cambria Math" panose="02040503050406030204" pitchFamily="18" charset="0"/>
                        <a:cs typeface="Times New Roman" panose="02020603050405020304" pitchFamily="18" charset="0"/>
                      </a:rPr>
                      <m:t>𝟔𝟒</m:t>
                    </m:r>
                  </m:oMath>
                </a14:m>
                <a:endParaRPr lang="en-US" sz="1800" b="1" dirty="0" smtClean="0">
                  <a:latin typeface="Cambria Math" panose="02040503050406030204" pitchFamily="18" charset="0"/>
                  <a:ea typeface="Cambria Math" panose="02040503050406030204" pitchFamily="18" charset="0"/>
                  <a:cs typeface="Times New Roman" panose="02020603050405020304" pitchFamily="18" charset="0"/>
                </a:endParaRPr>
              </a:p>
              <a:p>
                <a:pPr marL="1084263" lvl="1" indent="0" algn="just">
                  <a:buClr>
                    <a:schemeClr val="accent3"/>
                  </a:buClr>
                  <a:buSzPct val="95000"/>
                  <a:buNone/>
                </a:pPr>
                <a:endParaRPr lang="en-US" sz="1800" b="1" dirty="0" smtClean="0">
                  <a:latin typeface="Cambria Math" panose="02040503050406030204" pitchFamily="18" charset="0"/>
                  <a:ea typeface="Cambria Math" panose="02040503050406030204" pitchFamily="18" charset="0"/>
                  <a:cs typeface="Times New Roman" panose="02020603050405020304" pitchFamily="18" charset="0"/>
                </a:endParaRPr>
              </a:p>
              <a:p>
                <a:pPr marL="1084263"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b="0" i="1" smtClean="0">
                          <a:latin typeface="Cambria Math"/>
                          <a:ea typeface="Cambria Math" panose="02040503050406030204" pitchFamily="18" charset="0"/>
                          <a:cs typeface="Times New Roman" panose="02020603050405020304" pitchFamily="18" charset="0"/>
                        </a:rPr>
                        <m:t>𝑃</m:t>
                      </m:r>
                      <m:d>
                        <m:d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a:ea typeface="Cambria Math" panose="02040503050406030204" pitchFamily="18" charset="0"/>
                              <a:cs typeface="Times New Roman" panose="02020603050405020304" pitchFamily="18" charset="0"/>
                            </a:rPr>
                            <m:t>𝑥</m:t>
                          </m:r>
                          <m:r>
                            <a:rPr lang="en-US" sz="1800" i="1">
                              <a:latin typeface="Cambria Math" panose="02040503050406030204" pitchFamily="18" charset="0"/>
                              <a:ea typeface="Cambria Math" panose="02040503050406030204" pitchFamily="18" charset="0"/>
                              <a:cs typeface="Times New Roman" panose="02020603050405020304" pitchFamily="18" charset="0"/>
                            </a:rPr>
                            <m:t>=1</m:t>
                          </m:r>
                        </m:e>
                      </m:d>
                      <m:r>
                        <a:rPr lang="en-US" sz="1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mbria Math" panose="02040503050406030204" pitchFamily="18" charset="0"/>
                              <a:cs typeface="Times New Roman" panose="02020603050405020304" pitchFamily="18" charset="0"/>
                            </a:rPr>
                            <m:t>2!</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8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2−</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US" sz="1800" i="1">
                              <a:latin typeface="Cambria Math" panose="02040503050406030204" pitchFamily="18" charset="0"/>
                              <a:ea typeface="Cambria Math" panose="02040503050406030204" pitchFamily="18" charset="0"/>
                              <a:cs typeface="Times New Roman" panose="02020603050405020304" pitchFamily="18" charset="0"/>
                            </a:rPr>
                            <m:t>!</m:t>
                          </m:r>
                        </m:den>
                      </m:f>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(0.2)</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sup>
                      </m:sSup>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(0.8)</m:t>
                          </m:r>
                        </m:e>
                        <m:sup>
                          <m:r>
                            <a:rPr lang="en-US" sz="1800" i="1">
                              <a:latin typeface="Cambria Math" panose="02040503050406030204" pitchFamily="18" charset="0"/>
                              <a:ea typeface="Cambria Math" panose="02040503050406030204" pitchFamily="18" charset="0"/>
                              <a:cs typeface="Times New Roman" panose="02020603050405020304" pitchFamily="18" charset="0"/>
                            </a:rPr>
                            <m:t>2−</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sup>
                      </m:sSup>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b="1" i="1">
                          <a:latin typeface="Cambria Math" panose="02040503050406030204" pitchFamily="18" charset="0"/>
                          <a:ea typeface="Cambria Math" panose="02040503050406030204" pitchFamily="18" charset="0"/>
                          <a:cs typeface="Times New Roman" panose="02020603050405020304" pitchFamily="18" charset="0"/>
                        </a:rPr>
                        <m:t>𝟎</m:t>
                      </m:r>
                      <m:r>
                        <a:rPr lang="en-US" sz="1800" b="1" i="1">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latin typeface="Cambria Math" panose="02040503050406030204" pitchFamily="18" charset="0"/>
                          <a:ea typeface="Cambria Math" panose="02040503050406030204" pitchFamily="18" charset="0"/>
                          <a:cs typeface="Times New Roman" panose="02020603050405020304" pitchFamily="18" charset="0"/>
                        </a:rPr>
                        <m:t>𝟑𝟐</m:t>
                      </m:r>
                    </m:oMath>
                  </m:oMathPara>
                </a14:m>
                <a:endParaRPr lang="en-US" sz="1800" b="1" dirty="0" smtClean="0">
                  <a:latin typeface="Cambria Math" panose="02040503050406030204" pitchFamily="18" charset="0"/>
                  <a:ea typeface="Cambria Math" panose="02040503050406030204" pitchFamily="18" charset="0"/>
                  <a:cs typeface="Times New Roman" panose="02020603050405020304" pitchFamily="18" charset="0"/>
                </a:endParaRPr>
              </a:p>
              <a:p>
                <a:pPr marL="1084263" lvl="1" indent="0" algn="just">
                  <a:buClr>
                    <a:schemeClr val="accent3"/>
                  </a:buClr>
                  <a:buSzPct val="95000"/>
                  <a:buNone/>
                </a:pPr>
                <a:endParaRPr lang="en-US" sz="1800" b="1" dirty="0">
                  <a:latin typeface="Cambria Math" panose="02040503050406030204" pitchFamily="18" charset="0"/>
                  <a:ea typeface="Cambria Math" panose="02040503050406030204" pitchFamily="18" charset="0"/>
                  <a:cs typeface="Times New Roman" panose="02020603050405020304" pitchFamily="18" charset="0"/>
                </a:endParaRPr>
              </a:p>
              <a:p>
                <a:pPr marL="1084263"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b="0" i="1" smtClean="0">
                          <a:latin typeface="Cambria Math"/>
                          <a:ea typeface="Cambria Math" panose="02040503050406030204" pitchFamily="18" charset="0"/>
                          <a:cs typeface="Times New Roman" panose="02020603050405020304" pitchFamily="18" charset="0"/>
                        </a:rPr>
                        <m:t>𝑃</m:t>
                      </m:r>
                      <m:d>
                        <m:d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a:ea typeface="Cambria Math" panose="02040503050406030204" pitchFamily="18" charset="0"/>
                              <a:cs typeface="Times New Roman" panose="02020603050405020304" pitchFamily="18" charset="0"/>
                            </a:rPr>
                            <m:t>𝑥</m:t>
                          </m:r>
                          <m:r>
                            <a:rPr lang="en-US" sz="1800" i="1">
                              <a:latin typeface="Cambria Math" panose="02040503050406030204" pitchFamily="18" charset="0"/>
                              <a:ea typeface="Cambria Math" panose="02040503050406030204" pitchFamily="18" charset="0"/>
                              <a:cs typeface="Times New Roman" panose="02020603050405020304" pitchFamily="18" charset="0"/>
                            </a:rPr>
                            <m:t>=2</m:t>
                          </m:r>
                        </m:e>
                      </m:d>
                      <m:r>
                        <a:rPr lang="en-US" sz="1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mbria Math" panose="02040503050406030204" pitchFamily="18" charset="0"/>
                              <a:cs typeface="Times New Roman" panose="02020603050405020304" pitchFamily="18" charset="0"/>
                            </a:rPr>
                            <m:t>2!</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sz="18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2−</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US" sz="1800" i="1">
                              <a:latin typeface="Cambria Math" panose="02040503050406030204" pitchFamily="18" charset="0"/>
                              <a:ea typeface="Cambria Math" panose="02040503050406030204" pitchFamily="18" charset="0"/>
                              <a:cs typeface="Times New Roman" panose="02020603050405020304" pitchFamily="18" charset="0"/>
                            </a:rPr>
                            <m:t>!</m:t>
                          </m:r>
                        </m:den>
                      </m:f>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(0.2)</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(0.8)</m:t>
                          </m:r>
                        </m:e>
                        <m:sup>
                          <m:r>
                            <a:rPr lang="en-US" sz="1800" i="1">
                              <a:latin typeface="Cambria Math" panose="02040503050406030204" pitchFamily="18" charset="0"/>
                              <a:ea typeface="Cambria Math" panose="02040503050406030204" pitchFamily="18" charset="0"/>
                              <a:cs typeface="Times New Roman" panose="02020603050405020304" pitchFamily="18" charset="0"/>
                            </a:rPr>
                            <m:t>2−</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b="1" i="1">
                          <a:latin typeface="Cambria Math" panose="02040503050406030204" pitchFamily="18" charset="0"/>
                          <a:ea typeface="Cambria Math" panose="02040503050406030204" pitchFamily="18" charset="0"/>
                          <a:cs typeface="Times New Roman" panose="02020603050405020304" pitchFamily="18" charset="0"/>
                        </a:rPr>
                        <m:t>𝟎</m:t>
                      </m:r>
                      <m:r>
                        <a:rPr lang="en-US" sz="1800" b="1" i="1">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latin typeface="Cambria Math" panose="02040503050406030204" pitchFamily="18" charset="0"/>
                          <a:ea typeface="Cambria Math" panose="02040503050406030204" pitchFamily="18" charset="0"/>
                          <a:cs typeface="Times New Roman" panose="02020603050405020304" pitchFamily="18" charset="0"/>
                        </a:rPr>
                        <m:t>𝟎</m:t>
                      </m:r>
                      <m:r>
                        <a:rPr lang="en-US" sz="1800" b="1" i="1">
                          <a:latin typeface="Cambria Math" panose="02040503050406030204" pitchFamily="18" charset="0"/>
                          <a:ea typeface="Cambria Math" panose="02040503050406030204" pitchFamily="18" charset="0"/>
                          <a:cs typeface="Times New Roman" panose="02020603050405020304" pitchFamily="18" charset="0"/>
                        </a:rPr>
                        <m:t>𝟒</m:t>
                      </m:r>
                    </m:oMath>
                  </m:oMathPara>
                </a14:m>
                <a:endParaRPr lang="en-US" sz="1800" b="1" dirty="0">
                  <a:latin typeface="Cambria Math" panose="02040503050406030204" pitchFamily="18" charset="0"/>
                  <a:ea typeface="Cambria Math" panose="02040503050406030204" pitchFamily="18" charset="0"/>
                  <a:cs typeface="Times New Roman" panose="02020603050405020304" pitchFamily="18" charset="0"/>
                </a:endParaRPr>
              </a:p>
              <a:p>
                <a:pPr marL="1084263"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p:txBody>
          </p:sp>
        </mc:Choice>
        <mc:Fallback>
          <p:sp>
            <p:nvSpPr>
              <p:cNvPr id="19" name="Content Placeholder 2"/>
              <p:cNvSpPr>
                <a:spLocks noGrp="1" noRot="1" noChangeAspect="1" noMove="1" noResize="1" noEditPoints="1" noAdjustHandles="1" noChangeArrowheads="1" noChangeShapeType="1" noTextEdit="1"/>
              </p:cNvSpPr>
              <p:nvPr>
                <p:ph idx="1"/>
              </p:nvPr>
            </p:nvSpPr>
            <p:spPr>
              <a:xfrm>
                <a:off x="468075" y="1498600"/>
                <a:ext cx="8425339" cy="4975679"/>
              </a:xfrm>
              <a:blipFill rotWithShape="1">
                <a:blip r:embed="rId2" cstate="print"/>
                <a:stretch>
                  <a:fillRect l="-651" t="-613" r="-579"/>
                </a:stretch>
              </a:blipFill>
            </p:spPr>
            <p:txBody>
              <a:bodyPr/>
              <a:lstStyle/>
              <a:p>
                <a:r>
                  <a:rPr lang="en-IN">
                    <a:noFill/>
                  </a:rPr>
                  <a:t> </a:t>
                </a:r>
              </a:p>
            </p:txBody>
          </p:sp>
        </mc:Fallback>
      </mc:AlternateContent>
    </p:spTree>
    <p:extLst>
      <p:ext uri="{BB962C8B-B14F-4D97-AF65-F5344CB8AC3E}">
        <p14:creationId xmlns:p14="http://schemas.microsoft.com/office/powerpoint/2010/main" xmlns="" val="2341853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Binomial Distribution  </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19" name="Content Placeholder 2"/>
          <p:cNvSpPr>
            <a:spLocks noGrp="1"/>
          </p:cNvSpPr>
          <p:nvPr>
            <p:ph idx="1"/>
          </p:nvPr>
        </p:nvSpPr>
        <p:spPr>
          <a:xfrm>
            <a:off x="468075" y="1498600"/>
            <a:ext cx="8773896" cy="4698093"/>
          </a:xfrm>
        </p:spPr>
        <p:txBody>
          <a:bodyPr>
            <a:normAutofit/>
          </a:bodyPr>
          <a:lstStyle/>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Example 4.7: Verify with real-life experiment</a:t>
            </a:r>
          </a:p>
          <a:p>
            <a:pPr marL="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Suppose, 10 pairs of random numbers are generated by a computer (Monte-Carlo method)</a:t>
            </a:r>
          </a:p>
          <a:p>
            <a:pPr marL="0" lvl="1" indent="0" algn="just">
              <a:buClr>
                <a:schemeClr val="accent3"/>
              </a:buClr>
              <a:buSzPct val="95000"/>
              <a:buNone/>
            </a:pPr>
            <a:endParaRPr lang="en-US" sz="10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1800" dirty="0" smtClean="0">
                <a:solidFill>
                  <a:srgbClr val="0B5ED7"/>
                </a:solidFill>
                <a:latin typeface="Times New Roman" panose="02020603050405020304" pitchFamily="18" charset="0"/>
                <a:cs typeface="Times New Roman" panose="02020603050405020304" pitchFamily="18" charset="0"/>
              </a:rPr>
              <a:t>15	38	68	39	49	54	19	79	38	14</a:t>
            </a:r>
          </a:p>
          <a:p>
            <a:pPr marL="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 </a:t>
            </a:r>
          </a:p>
          <a:p>
            <a:pPr marL="0" lvl="1" indent="0" algn="just">
              <a:buClr>
                <a:schemeClr val="accent3"/>
              </a:buClr>
              <a:buSzPct val="95000"/>
              <a:buNone/>
            </a:pPr>
            <a:endParaRPr lang="en-US" sz="1800" dirty="0" smtClean="0">
              <a:cs typeface="Times New Roman" panose="02020603050405020304" pitchFamily="18" charset="0"/>
            </a:endParaRPr>
          </a:p>
        </p:txBody>
      </p:sp>
      <p:sp>
        <p:nvSpPr>
          <p:cNvPr id="7" name="Content Placeholder 2"/>
          <p:cNvSpPr txBox="1">
            <a:spLocks/>
          </p:cNvSpPr>
          <p:nvPr/>
        </p:nvSpPr>
        <p:spPr>
          <a:xfrm>
            <a:off x="468075" y="2556936"/>
            <a:ext cx="8557155" cy="342748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lvl="1" indent="0" algn="just">
              <a:buClr>
                <a:schemeClr val="accent3"/>
              </a:buClr>
              <a:buSzPct val="95000"/>
              <a:buFont typeface="Wingdings 2"/>
              <a:buNone/>
            </a:pPr>
            <a:r>
              <a:rPr lang="en-US" sz="1800" dirty="0" smtClean="0">
                <a:latin typeface="Times New Roman" panose="02020603050405020304" pitchFamily="18" charset="0"/>
                <a:cs typeface="Times New Roman" panose="02020603050405020304" pitchFamily="18" charset="0"/>
              </a:rPr>
              <a:t> </a:t>
            </a:r>
          </a:p>
          <a:p>
            <a:pPr marL="0" lvl="1" indent="0" algn="just">
              <a:buClr>
                <a:schemeClr val="accent3"/>
              </a:buClr>
              <a:buSzPct val="95000"/>
              <a:buFont typeface="Wingdings 2"/>
              <a:buNone/>
            </a:pPr>
            <a:r>
              <a:rPr lang="en-US" sz="1800" dirty="0" smtClean="0">
                <a:latin typeface="Times New Roman" panose="02020603050405020304" pitchFamily="18" charset="0"/>
                <a:cs typeface="Times New Roman" panose="02020603050405020304" pitchFamily="18" charset="0"/>
              </a:rPr>
              <a:t>If the value of the digit is 0 or 1, the outcome is “had childhood measles”, otherwise, (digits 2 to 9), the outcome is “did not”.</a:t>
            </a:r>
          </a:p>
          <a:p>
            <a:pPr marL="0" lvl="1" indent="0" algn="just">
              <a:buClr>
                <a:schemeClr val="accent3"/>
              </a:buClr>
              <a:buSzPct val="95000"/>
              <a:buFont typeface="Wingdings 2"/>
              <a:buNone/>
            </a:pPr>
            <a:r>
              <a:rPr lang="en-US" sz="1800" dirty="0" smtClean="0">
                <a:latin typeface="Times New Roman" panose="02020603050405020304" pitchFamily="18" charset="0"/>
                <a:cs typeface="Times New Roman" panose="02020603050405020304" pitchFamily="18" charset="0"/>
              </a:rPr>
              <a:t>For example, in the first pair (i.e., 15), representing a couple and for this couple, </a:t>
            </a:r>
            <a:r>
              <a:rPr lang="en-US" sz="1800" i="1" dirty="0" smtClean="0">
                <a:latin typeface="Times New Roman" panose="02020603050405020304" pitchFamily="18" charset="0"/>
                <a:cs typeface="Times New Roman" panose="02020603050405020304" pitchFamily="18" charset="0"/>
              </a:rPr>
              <a:t>x</a:t>
            </a:r>
            <a:r>
              <a:rPr lang="en-US" sz="1800" dirty="0" smtClean="0">
                <a:latin typeface="Times New Roman" panose="02020603050405020304" pitchFamily="18" charset="0"/>
                <a:cs typeface="Times New Roman" panose="02020603050405020304" pitchFamily="18" charset="0"/>
              </a:rPr>
              <a:t> = 1. The frequency distribution, for this sample is</a:t>
            </a:r>
          </a:p>
          <a:p>
            <a:pPr marL="0" lvl="1" indent="0" algn="just">
              <a:buClr>
                <a:schemeClr val="accent3"/>
              </a:buClr>
              <a:buSzPct val="95000"/>
              <a:buFont typeface="Wingdings 2"/>
              <a:buNone/>
            </a:pPr>
            <a:endParaRPr lang="en-US" sz="1800" dirty="0">
              <a:latin typeface="Times New Roman" panose="02020603050405020304" pitchFamily="18" charset="0"/>
              <a:cs typeface="Times New Roman" panose="02020603050405020304" pitchFamily="18" charset="0"/>
            </a:endParaRPr>
          </a:p>
          <a:p>
            <a:pPr marL="0" lvl="1" indent="0" algn="just">
              <a:buClr>
                <a:schemeClr val="accent3"/>
              </a:buClr>
              <a:buSzPct val="95000"/>
              <a:buFont typeface="Wingdings 2"/>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Font typeface="Wingdings 2"/>
              <a:buNone/>
            </a:pPr>
            <a:endParaRPr lang="en-US" sz="1800" dirty="0">
              <a:latin typeface="Times New Roman" panose="02020603050405020304" pitchFamily="18" charset="0"/>
              <a:cs typeface="Times New Roman" panose="02020603050405020304" pitchFamily="18" charset="0"/>
            </a:endParaRPr>
          </a:p>
          <a:p>
            <a:pPr marL="0" lvl="1" indent="0" algn="just">
              <a:buClr>
                <a:schemeClr val="accent3"/>
              </a:buClr>
              <a:buSzPct val="95000"/>
              <a:buFont typeface="Wingdings 2"/>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Font typeface="Wingdings 2"/>
              <a:buNone/>
            </a:pPr>
            <a:r>
              <a:rPr lang="en-US" sz="1800" dirty="0" smtClean="0">
                <a:latin typeface="Times New Roman" panose="02020603050405020304" pitchFamily="18" charset="0"/>
                <a:cs typeface="Times New Roman" panose="02020603050405020304" pitchFamily="18" charset="0"/>
              </a:rPr>
              <a:t>Note: This has close similarity with binomial probability distribution!</a:t>
            </a:r>
          </a:p>
          <a:p>
            <a:pPr marL="0" lvl="1" indent="0" algn="just">
              <a:buClr>
                <a:schemeClr val="accent3"/>
              </a:buClr>
              <a:buSzPct val="95000"/>
              <a:buFont typeface="Wingdings 2"/>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Font typeface="Wingdings 2"/>
              <a:buNone/>
            </a:pPr>
            <a:endParaRPr lang="en-US" sz="1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534001038"/>
              </p:ext>
            </p:extLst>
          </p:nvPr>
        </p:nvGraphicFramePr>
        <p:xfrm>
          <a:off x="1718085" y="4304030"/>
          <a:ext cx="6240992" cy="789940"/>
        </p:xfrm>
        <a:graphic>
          <a:graphicData uri="http://schemas.openxmlformats.org/drawingml/2006/table">
            <a:tbl>
              <a:tblPr firstRow="1" bandRow="1">
                <a:tableStyleId>{5C22544A-7EE6-4342-B048-85BDC9FD1C3A}</a:tableStyleId>
              </a:tblPr>
              <a:tblGrid>
                <a:gridCol w="1560248"/>
                <a:gridCol w="1560248"/>
                <a:gridCol w="1560248"/>
                <a:gridCol w="1560248"/>
              </a:tblGrid>
              <a:tr h="419100">
                <a:tc>
                  <a:txBody>
                    <a:bodyPr/>
                    <a:lstStyle/>
                    <a:p>
                      <a:pPr algn="ctr"/>
                      <a:r>
                        <a:rPr lang="en-US" b="1" i="1" dirty="0" smtClean="0"/>
                        <a:t>x</a:t>
                      </a:r>
                      <a:endParaRPr lang="en-US" b="1" i="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r>
              <a:tr h="370840">
                <a:tc>
                  <a:txBody>
                    <a:bodyPr/>
                    <a:lstStyle/>
                    <a:p>
                      <a:r>
                        <a:rPr lang="en-US" i="1" dirty="0" smtClean="0"/>
                        <a:t>f(x)=P(X=x)</a:t>
                      </a:r>
                      <a:endParaRPr lang="en-US" i="1" dirty="0"/>
                    </a:p>
                  </a:txBody>
                  <a:tcPr/>
                </a:tc>
                <a:tc>
                  <a:txBody>
                    <a:bodyPr/>
                    <a:lstStyle/>
                    <a:p>
                      <a:pPr algn="ctr"/>
                      <a:r>
                        <a:rPr lang="en-US" dirty="0" smtClean="0"/>
                        <a:t>0.7</a:t>
                      </a:r>
                      <a:endParaRPr lang="en-US" dirty="0"/>
                    </a:p>
                  </a:txBody>
                  <a:tcPr/>
                </a:tc>
                <a:tc>
                  <a:txBody>
                    <a:bodyPr/>
                    <a:lstStyle/>
                    <a:p>
                      <a:pPr algn="ctr"/>
                      <a:r>
                        <a:rPr lang="en-US" dirty="0" smtClean="0"/>
                        <a:t>0.3</a:t>
                      </a:r>
                      <a:endParaRPr lang="en-US" dirty="0"/>
                    </a:p>
                  </a:txBody>
                  <a:tcPr/>
                </a:tc>
                <a:tc>
                  <a:txBody>
                    <a:bodyPr/>
                    <a:lstStyle/>
                    <a:p>
                      <a:pPr algn="ctr"/>
                      <a:r>
                        <a:rPr lang="en-US" dirty="0" smtClean="0"/>
                        <a:t>0.0</a:t>
                      </a:r>
                      <a:endParaRPr lang="en-US" dirty="0"/>
                    </a:p>
                  </a:txBody>
                  <a:tcPr/>
                </a:tc>
              </a:tr>
            </a:tbl>
          </a:graphicData>
        </a:graphic>
      </p:graphicFrame>
    </p:spTree>
    <p:extLst>
      <p:ext uri="{BB962C8B-B14F-4D97-AF65-F5344CB8AC3E}">
        <p14:creationId xmlns:p14="http://schemas.microsoft.com/office/powerpoint/2010/main" xmlns="" val="1881880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sz="3600">
                <a:cs typeface="Times New Roman" pitchFamily="18" charset="0"/>
              </a:rPr>
              <a:t>Definitions: Binomial</a:t>
            </a:r>
          </a:p>
        </p:txBody>
      </p:sp>
      <p:sp>
        <p:nvSpPr>
          <p:cNvPr id="187395" name="Rectangle 3"/>
          <p:cNvSpPr>
            <a:spLocks noGrp="1" noChangeArrowheads="1"/>
          </p:cNvSpPr>
          <p:nvPr>
            <p:ph type="body" idx="1"/>
          </p:nvPr>
        </p:nvSpPr>
        <p:spPr/>
        <p:txBody>
          <a:bodyPr/>
          <a:lstStyle/>
          <a:p>
            <a:r>
              <a:rPr lang="en-US" sz="2400" b="1">
                <a:latin typeface="Times New Roman" pitchFamily="18" charset="0"/>
                <a:cs typeface="Times New Roman" pitchFamily="18" charset="0"/>
              </a:rPr>
              <a:t>Binomial: </a:t>
            </a:r>
            <a:r>
              <a:rPr lang="en-US" sz="2400">
                <a:latin typeface="Times New Roman" pitchFamily="18" charset="0"/>
                <a:cs typeface="Times New Roman" pitchFamily="18" charset="0"/>
              </a:rPr>
              <a:t>Suppose that </a:t>
            </a:r>
            <a:r>
              <a:rPr lang="en-US" sz="2400" i="1">
                <a:latin typeface="Times New Roman" pitchFamily="18" charset="0"/>
                <a:cs typeface="Times New Roman" pitchFamily="18" charset="0"/>
              </a:rPr>
              <a:t>n</a:t>
            </a:r>
            <a:r>
              <a:rPr lang="en-US" sz="2400">
                <a:latin typeface="Times New Roman" pitchFamily="18" charset="0"/>
                <a:cs typeface="Times New Roman" pitchFamily="18" charset="0"/>
              </a:rPr>
              <a:t> independent experiments, or trials, are performed, where </a:t>
            </a:r>
            <a:r>
              <a:rPr lang="en-US" sz="2400" i="1">
                <a:latin typeface="Times New Roman" pitchFamily="18" charset="0"/>
                <a:cs typeface="Times New Roman" pitchFamily="18" charset="0"/>
              </a:rPr>
              <a:t>n</a:t>
            </a:r>
            <a:r>
              <a:rPr lang="en-US" sz="2400">
                <a:latin typeface="Times New Roman" pitchFamily="18" charset="0"/>
                <a:cs typeface="Times New Roman" pitchFamily="18" charset="0"/>
              </a:rPr>
              <a:t> is a fixed number, and that each experiment results in a “success” with probability </a:t>
            </a:r>
            <a:r>
              <a:rPr lang="en-US" sz="2400" i="1">
                <a:latin typeface="Times New Roman" pitchFamily="18" charset="0"/>
                <a:cs typeface="Times New Roman" pitchFamily="18" charset="0"/>
              </a:rPr>
              <a:t>p</a:t>
            </a:r>
            <a:r>
              <a:rPr lang="en-US" sz="2400">
                <a:latin typeface="Times New Roman" pitchFamily="18" charset="0"/>
                <a:cs typeface="Times New Roman" pitchFamily="18" charset="0"/>
              </a:rPr>
              <a:t> and a “failure” with probability </a:t>
            </a:r>
            <a:r>
              <a:rPr lang="en-US" sz="2400" i="1">
                <a:latin typeface="Times New Roman" pitchFamily="18" charset="0"/>
                <a:cs typeface="Times New Roman" pitchFamily="18" charset="0"/>
              </a:rPr>
              <a:t>1-p</a:t>
            </a:r>
            <a:r>
              <a:rPr lang="en-US" sz="2400">
                <a:latin typeface="Times New Roman" pitchFamily="18" charset="0"/>
                <a:cs typeface="Times New Roman" pitchFamily="18" charset="0"/>
              </a:rPr>
              <a:t>.  The total number of successes, </a:t>
            </a:r>
            <a:r>
              <a:rPr lang="en-US" sz="2400" i="1">
                <a:latin typeface="Times New Roman" pitchFamily="18" charset="0"/>
                <a:cs typeface="Times New Roman" pitchFamily="18" charset="0"/>
              </a:rPr>
              <a:t>X</a:t>
            </a:r>
            <a:r>
              <a:rPr lang="en-US" sz="2400">
                <a:latin typeface="Times New Roman" pitchFamily="18" charset="0"/>
                <a:cs typeface="Times New Roman" pitchFamily="18" charset="0"/>
              </a:rPr>
              <a:t>, is a binomial random variable with parameters </a:t>
            </a:r>
            <a:r>
              <a:rPr lang="en-US" sz="2400" i="1">
                <a:latin typeface="Times New Roman" pitchFamily="18" charset="0"/>
                <a:cs typeface="Times New Roman" pitchFamily="18" charset="0"/>
              </a:rPr>
              <a:t>n</a:t>
            </a:r>
            <a:r>
              <a:rPr lang="en-US" sz="2400">
                <a:latin typeface="Times New Roman" pitchFamily="18" charset="0"/>
                <a:cs typeface="Times New Roman" pitchFamily="18" charset="0"/>
              </a:rPr>
              <a:t> and </a:t>
            </a:r>
            <a:r>
              <a:rPr lang="en-US" sz="2400" i="1">
                <a:latin typeface="Times New Roman" pitchFamily="18" charset="0"/>
                <a:cs typeface="Times New Roman" pitchFamily="18" charset="0"/>
              </a:rPr>
              <a:t>p</a:t>
            </a:r>
            <a:r>
              <a:rPr lang="en-US" sz="2400">
                <a:latin typeface="Times New Roman" pitchFamily="18" charset="0"/>
                <a:cs typeface="Times New Roman" pitchFamily="18" charset="0"/>
              </a:rPr>
              <a:t>.</a:t>
            </a:r>
            <a:endParaRPr lang="en-US" sz="2400">
              <a:cs typeface="Times New Roman" pitchFamily="18" charset="0"/>
            </a:endParaRPr>
          </a:p>
          <a:p>
            <a:r>
              <a:rPr lang="en-US" sz="2400">
                <a:cs typeface="Times New Roman" pitchFamily="18" charset="0"/>
              </a:rPr>
              <a:t>We write: </a:t>
            </a:r>
            <a:r>
              <a:rPr lang="en-US" sz="2400" b="1" i="1">
                <a:cs typeface="Times New Roman" pitchFamily="18" charset="0"/>
              </a:rPr>
              <a:t>X ~ Bin (n, p)</a:t>
            </a:r>
            <a:r>
              <a:rPr lang="en-US" sz="2400" i="1">
                <a:cs typeface="Times New Roman" pitchFamily="18" charset="0"/>
              </a:rPr>
              <a:t>    {reads: “X is distributed binomially with parameters n and p}</a:t>
            </a:r>
            <a:endParaRPr lang="en-US" sz="2400">
              <a:cs typeface="Times New Roman" pitchFamily="18" charset="0"/>
            </a:endParaRPr>
          </a:p>
          <a:p>
            <a:r>
              <a:rPr lang="en-US" sz="2400">
                <a:cs typeface="Times New Roman" pitchFamily="18" charset="0"/>
              </a:rPr>
              <a:t>And the probability that </a:t>
            </a:r>
            <a:r>
              <a:rPr lang="en-US" sz="2400" i="1">
                <a:cs typeface="Times New Roman" pitchFamily="18" charset="0"/>
              </a:rPr>
              <a:t>X=r</a:t>
            </a:r>
            <a:r>
              <a:rPr lang="en-US" sz="2400">
                <a:cs typeface="Times New Roman" pitchFamily="18" charset="0"/>
              </a:rPr>
              <a:t> (i.e., that there are </a:t>
            </a:r>
            <a:r>
              <a:rPr lang="en-US" sz="2400" u="sng">
                <a:cs typeface="Times New Roman" pitchFamily="18" charset="0"/>
              </a:rPr>
              <a:t>exactly</a:t>
            </a:r>
            <a:r>
              <a:rPr lang="en-US" sz="2400">
                <a:cs typeface="Times New Roman" pitchFamily="18" charset="0"/>
              </a:rPr>
              <a:t> </a:t>
            </a:r>
            <a:r>
              <a:rPr lang="en-US" sz="2400" i="1">
                <a:cs typeface="Times New Roman" pitchFamily="18" charset="0"/>
              </a:rPr>
              <a:t>r </a:t>
            </a:r>
            <a:r>
              <a:rPr lang="en-US" sz="2400">
                <a:cs typeface="Times New Roman" pitchFamily="18" charset="0"/>
              </a:rPr>
              <a:t>successes) is:</a:t>
            </a:r>
          </a:p>
        </p:txBody>
      </p:sp>
      <p:graphicFrame>
        <p:nvGraphicFramePr>
          <p:cNvPr id="187396" name="Object 4"/>
          <p:cNvGraphicFramePr>
            <a:graphicFrameLocks noChangeAspect="1"/>
          </p:cNvGraphicFramePr>
          <p:nvPr/>
        </p:nvGraphicFramePr>
        <p:xfrm>
          <a:off x="4942412" y="5638800"/>
          <a:ext cx="3453673" cy="882650"/>
        </p:xfrm>
        <a:graphic>
          <a:graphicData uri="http://schemas.openxmlformats.org/presentationml/2006/ole">
            <p:oleObj spid="_x0000_s94210" name="Equation" r:id="rId3" imgW="1562040" imgH="406080" progId="">
              <p:embed/>
            </p:oleObj>
          </a:graphicData>
        </a:graphic>
      </p:graphicFrame>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 calcmode="lin" valueType="num">
                                      <p:cBhvr additive="base">
                                        <p:cTn id="7" dur="500" fill="hold"/>
                                        <p:tgtEl>
                                          <p:spTgt spid="187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7395">
                                            <p:txEl>
                                              <p:pRg st="0" end="0"/>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87395">
                                            <p:txEl>
                                              <p:pRg st="0" end="0"/>
                                            </p:txEl>
                                          </p:spTgt>
                                        </p:tgtEl>
                                        <p:attrNameLst>
                                          <p:attrName>ppt_c</p:attrName>
                                        </p:attrNameLst>
                                      </p:cBhvr>
                                      <p:to>
                                        <a:srgbClr val="CCFFFF"/>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7395">
                                            <p:txEl>
                                              <p:pRg st="1" end="1"/>
                                            </p:txEl>
                                          </p:spTgt>
                                        </p:tgtEl>
                                        <p:attrNameLst>
                                          <p:attrName>style.visibility</p:attrName>
                                        </p:attrNameLst>
                                      </p:cBhvr>
                                      <p:to>
                                        <p:strVal val="visible"/>
                                      </p:to>
                                    </p:set>
                                    <p:anim calcmode="lin" valueType="num">
                                      <p:cBhvr additive="base">
                                        <p:cTn id="13" dur="500" fill="hold"/>
                                        <p:tgtEl>
                                          <p:spTgt spid="187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7395">
                                            <p:txEl>
                                              <p:pRg st="1" end="1"/>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87395">
                                            <p:txEl>
                                              <p:pRg st="1" end="1"/>
                                            </p:txEl>
                                          </p:spTgt>
                                        </p:tgtEl>
                                        <p:attrNameLst>
                                          <p:attrName>ppt_c</p:attrName>
                                        </p:attrNameLst>
                                      </p:cBhvr>
                                      <p:to>
                                        <a:srgbClr val="CCFFFF"/>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7395">
                                            <p:txEl>
                                              <p:pRg st="2" end="2"/>
                                            </p:txEl>
                                          </p:spTgt>
                                        </p:tgtEl>
                                        <p:attrNameLst>
                                          <p:attrName>style.visibility</p:attrName>
                                        </p:attrNameLst>
                                      </p:cBhvr>
                                      <p:to>
                                        <p:strVal val="visible"/>
                                      </p:to>
                                    </p:set>
                                    <p:anim calcmode="lin" valueType="num">
                                      <p:cBhvr additive="base">
                                        <p:cTn id="19" dur="500" fill="hold"/>
                                        <p:tgtEl>
                                          <p:spTgt spid="1873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7395">
                                            <p:txEl>
                                              <p:pRg st="2" end="2"/>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87395">
                                            <p:txEl>
                                              <p:pRg st="2" end="2"/>
                                            </p:txEl>
                                          </p:spTgt>
                                        </p:tgtEl>
                                        <p:attrNameLst>
                                          <p:attrName>ppt_c</p:attrName>
                                        </p:attrNameLst>
                                      </p:cBhvr>
                                      <p:to>
                                        <a:srgbClr val="CCFFFF"/>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7396"/>
                                        </p:tgtEl>
                                        <p:attrNameLst>
                                          <p:attrName>style.visibility</p:attrName>
                                        </p:attrNameLst>
                                      </p:cBhvr>
                                      <p:to>
                                        <p:strVal val="visible"/>
                                      </p:to>
                                    </p:set>
                                    <p:anim calcmode="lin" valueType="num">
                                      <p:cBhvr additive="base">
                                        <p:cTn id="25" dur="500" fill="hold"/>
                                        <p:tgtEl>
                                          <p:spTgt spid="187396"/>
                                        </p:tgtEl>
                                        <p:attrNameLst>
                                          <p:attrName>ppt_x</p:attrName>
                                        </p:attrNameLst>
                                      </p:cBhvr>
                                      <p:tavLst>
                                        <p:tav tm="0">
                                          <p:val>
                                            <p:strVal val="0-#ppt_w/2"/>
                                          </p:val>
                                        </p:tav>
                                        <p:tav tm="100000">
                                          <p:val>
                                            <p:strVal val="#ppt_x"/>
                                          </p:val>
                                        </p:tav>
                                      </p:tavLst>
                                    </p:anim>
                                    <p:anim calcmode="lin" valueType="num">
                                      <p:cBhvr additive="base">
                                        <p:cTn id="26" dur="500" fill="hold"/>
                                        <p:tgtEl>
                                          <p:spTgt spid="187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t>Definitions: Bernouilli</a:t>
            </a:r>
          </a:p>
        </p:txBody>
      </p:sp>
      <p:sp>
        <p:nvSpPr>
          <p:cNvPr id="188419" name="Rectangle 3"/>
          <p:cNvSpPr>
            <a:spLocks noGrp="1" noChangeArrowheads="1"/>
          </p:cNvSpPr>
          <p:nvPr>
            <p:ph type="body" idx="1"/>
          </p:nvPr>
        </p:nvSpPr>
        <p:spPr/>
        <p:txBody>
          <a:bodyPr/>
          <a:lstStyle/>
          <a:p>
            <a:pPr>
              <a:buFont typeface="Wingdings" pitchFamily="2" charset="2"/>
              <a:buNone/>
            </a:pPr>
            <a:r>
              <a:rPr lang="en-US" b="1">
                <a:latin typeface="Times New Roman" pitchFamily="18" charset="0"/>
                <a:cs typeface="Times New Roman" pitchFamily="18" charset="0"/>
              </a:rPr>
              <a:t>  Bernouilli trial: </a:t>
            </a:r>
            <a:r>
              <a:rPr lang="en-US">
                <a:latin typeface="Times New Roman" pitchFamily="18" charset="0"/>
                <a:cs typeface="Times New Roman" pitchFamily="18" charset="0"/>
              </a:rPr>
              <a:t>If there is only 1 trial with probability of success </a:t>
            </a:r>
            <a:r>
              <a:rPr lang="en-US" i="1">
                <a:latin typeface="Times New Roman" pitchFamily="18" charset="0"/>
                <a:cs typeface="Times New Roman" pitchFamily="18" charset="0"/>
              </a:rPr>
              <a:t>p</a:t>
            </a:r>
            <a:r>
              <a:rPr lang="en-US">
                <a:latin typeface="Times New Roman" pitchFamily="18" charset="0"/>
                <a:cs typeface="Times New Roman" pitchFamily="18" charset="0"/>
              </a:rPr>
              <a:t> and probability of failure </a:t>
            </a:r>
            <a:r>
              <a:rPr lang="en-US" i="1">
                <a:latin typeface="Times New Roman" pitchFamily="18" charset="0"/>
                <a:cs typeface="Times New Roman" pitchFamily="18" charset="0"/>
              </a:rPr>
              <a:t>1-p</a:t>
            </a:r>
            <a:r>
              <a:rPr lang="en-US">
                <a:latin typeface="Times New Roman" pitchFamily="18" charset="0"/>
                <a:cs typeface="Times New Roman" pitchFamily="18" charset="0"/>
              </a:rPr>
              <a:t>, this is called a Bernouilli distribution. (special case of the binomial with </a:t>
            </a:r>
            <a:r>
              <a:rPr lang="en-US" i="1">
                <a:latin typeface="Times New Roman" pitchFamily="18" charset="0"/>
                <a:cs typeface="Times New Roman" pitchFamily="18" charset="0"/>
              </a:rPr>
              <a:t>n</a:t>
            </a:r>
            <a:r>
              <a:rPr lang="en-US">
                <a:latin typeface="Times New Roman" pitchFamily="18" charset="0"/>
                <a:cs typeface="Times New Roman" pitchFamily="18" charset="0"/>
              </a:rPr>
              <a:t>=1)</a:t>
            </a:r>
            <a:endParaRPr lang="en-US" b="1">
              <a:latin typeface="Times New Roman" pitchFamily="18" charset="0"/>
              <a:cs typeface="Times New Roman" pitchFamily="18" charset="0"/>
            </a:endParaRPr>
          </a:p>
          <a:p>
            <a:endParaRPr lang="en-US">
              <a:cs typeface="Times New Roman" pitchFamily="18" charset="0"/>
            </a:endParaRPr>
          </a:p>
          <a:p>
            <a:pPr>
              <a:buFont typeface="Wingdings" pitchFamily="2" charset="2"/>
              <a:buNone/>
            </a:pPr>
            <a:r>
              <a:rPr lang="en-US" sz="2400">
                <a:cs typeface="Times New Roman" pitchFamily="18" charset="0"/>
              </a:rPr>
              <a:t>Probability of success:</a:t>
            </a:r>
          </a:p>
          <a:p>
            <a:pPr>
              <a:buFont typeface="Wingdings" pitchFamily="2" charset="2"/>
              <a:buNone/>
            </a:pPr>
            <a:r>
              <a:rPr lang="en-US" sz="2400">
                <a:cs typeface="Times New Roman" pitchFamily="18" charset="0"/>
              </a:rPr>
              <a:t>Probability of failure:</a:t>
            </a:r>
          </a:p>
          <a:p>
            <a:endParaRPr lang="en-US" sz="2400"/>
          </a:p>
          <a:p>
            <a:endParaRPr lang="en-US"/>
          </a:p>
        </p:txBody>
      </p:sp>
      <p:sp>
        <p:nvSpPr>
          <p:cNvPr id="188421" name="Rectangle 5"/>
          <p:cNvSpPr>
            <a:spLocks noChangeArrowheads="1"/>
          </p:cNvSpPr>
          <p:nvPr/>
        </p:nvSpPr>
        <p:spPr bwMode="auto">
          <a:xfrm>
            <a:off x="3778726" y="3224213"/>
            <a:ext cx="9361488" cy="369332"/>
          </a:xfrm>
          <a:prstGeom prst="rect">
            <a:avLst/>
          </a:prstGeom>
          <a:noFill/>
          <a:ln w="9525">
            <a:noFill/>
            <a:miter lim="800000"/>
            <a:headEnd/>
            <a:tailEnd/>
          </a:ln>
          <a:effectLst/>
        </p:spPr>
        <p:txBody>
          <a:bodyPr>
            <a:spAutoFit/>
          </a:bodyPr>
          <a:lstStyle/>
          <a:p>
            <a:endParaRPr lang="en-US"/>
          </a:p>
        </p:txBody>
      </p:sp>
      <p:graphicFrame>
        <p:nvGraphicFramePr>
          <p:cNvPr id="188420" name="Object 4"/>
          <p:cNvGraphicFramePr>
            <a:graphicFrameLocks noChangeAspect="1"/>
          </p:cNvGraphicFramePr>
          <p:nvPr/>
        </p:nvGraphicFramePr>
        <p:xfrm>
          <a:off x="4992794" y="4876800"/>
          <a:ext cx="3120496" cy="719138"/>
        </p:xfrm>
        <a:graphic>
          <a:graphicData uri="http://schemas.openxmlformats.org/presentationml/2006/ole">
            <p:oleObj spid="_x0000_s95234" name="Equation" r:id="rId3" imgW="1739880" imgH="406080" progId="">
              <p:embed/>
            </p:oleObj>
          </a:graphicData>
        </a:graphic>
      </p:graphicFrame>
      <p:sp>
        <p:nvSpPr>
          <p:cNvPr id="188423" name="Rectangle 7"/>
          <p:cNvSpPr>
            <a:spLocks noChangeArrowheads="1"/>
          </p:cNvSpPr>
          <p:nvPr/>
        </p:nvSpPr>
        <p:spPr bwMode="auto">
          <a:xfrm>
            <a:off x="3651956" y="3224213"/>
            <a:ext cx="9361488" cy="369332"/>
          </a:xfrm>
          <a:prstGeom prst="rect">
            <a:avLst/>
          </a:prstGeom>
          <a:noFill/>
          <a:ln w="9525">
            <a:noFill/>
            <a:miter lim="800000"/>
            <a:headEnd/>
            <a:tailEnd/>
          </a:ln>
          <a:effectLst/>
        </p:spPr>
        <p:txBody>
          <a:bodyPr>
            <a:spAutoFit/>
          </a:bodyPr>
          <a:lstStyle/>
          <a:p>
            <a:endParaRPr lang="en-US"/>
          </a:p>
        </p:txBody>
      </p:sp>
      <p:graphicFrame>
        <p:nvGraphicFramePr>
          <p:cNvPr id="188422" name="Object 6"/>
          <p:cNvGraphicFramePr>
            <a:graphicFrameLocks noChangeAspect="1"/>
          </p:cNvGraphicFramePr>
          <p:nvPr/>
        </p:nvGraphicFramePr>
        <p:xfrm>
          <a:off x="4992793" y="5715001"/>
          <a:ext cx="3432546" cy="682625"/>
        </p:xfrm>
        <a:graphic>
          <a:graphicData uri="http://schemas.openxmlformats.org/presentationml/2006/ole">
            <p:oleObj spid="_x0000_s95235" r:id="rId4" imgW="2005729" imgH="406224" progId="">
              <p:embed/>
            </p:oleObj>
          </a:graphicData>
        </a:graphic>
      </p:graphicFrame>
      <p:sp>
        <p:nvSpPr>
          <p:cNvPr id="8" name="Slide Number Placeholder 7"/>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t>Binomial distribution: example</a:t>
            </a:r>
          </a:p>
        </p:txBody>
      </p:sp>
      <p:sp>
        <p:nvSpPr>
          <p:cNvPr id="172035" name="Rectangle 3"/>
          <p:cNvSpPr>
            <a:spLocks noGrp="1" noChangeArrowheads="1"/>
          </p:cNvSpPr>
          <p:nvPr>
            <p:ph type="body" idx="1"/>
          </p:nvPr>
        </p:nvSpPr>
        <p:spPr>
          <a:xfrm>
            <a:off x="702112" y="1676400"/>
            <a:ext cx="7957265" cy="4419600"/>
          </a:xfrm>
        </p:spPr>
        <p:txBody>
          <a:bodyPr/>
          <a:lstStyle/>
          <a:p>
            <a:r>
              <a:rPr lang="en-US"/>
              <a:t>If I toss a coin 20 times, what’s the probability of getting exactly 10 heads?</a:t>
            </a:r>
          </a:p>
          <a:p>
            <a:pPr lvl="1"/>
            <a:endParaRPr lang="en-US"/>
          </a:p>
          <a:p>
            <a:pPr>
              <a:buFont typeface="Wingdings" pitchFamily="2" charset="2"/>
              <a:buNone/>
            </a:pPr>
            <a:endParaRPr lang="en-US"/>
          </a:p>
          <a:p>
            <a:endParaRPr lang="en-US"/>
          </a:p>
          <a:p>
            <a:endParaRPr lang="en-US"/>
          </a:p>
          <a:p>
            <a:endParaRPr lang="en-US"/>
          </a:p>
        </p:txBody>
      </p:sp>
      <p:grpSp>
        <p:nvGrpSpPr>
          <p:cNvPr id="2" name="Group 4"/>
          <p:cNvGrpSpPr>
            <a:grpSpLocks/>
          </p:cNvGrpSpPr>
          <p:nvPr/>
        </p:nvGrpSpPr>
        <p:grpSpPr bwMode="auto">
          <a:xfrm>
            <a:off x="2964471" y="3276600"/>
            <a:ext cx="3276521" cy="1003300"/>
            <a:chOff x="2832" y="1680"/>
            <a:chExt cx="2016" cy="632"/>
          </a:xfrm>
        </p:grpSpPr>
        <p:sp>
          <p:nvSpPr>
            <p:cNvPr id="172037" name="Rectangle 5"/>
            <p:cNvSpPr>
              <a:spLocks noChangeArrowheads="1"/>
            </p:cNvSpPr>
            <p:nvPr/>
          </p:nvSpPr>
          <p:spPr bwMode="auto">
            <a:xfrm>
              <a:off x="2832" y="1680"/>
              <a:ext cx="2016" cy="624"/>
            </a:xfrm>
            <a:prstGeom prst="rect">
              <a:avLst/>
            </a:prstGeom>
            <a:solidFill>
              <a:srgbClr val="C0C0C0"/>
            </a:solidFill>
            <a:ln w="9525">
              <a:solidFill>
                <a:srgbClr val="C0C0C0"/>
              </a:solidFill>
              <a:miter lim="800000"/>
              <a:headEnd/>
              <a:tailEnd/>
            </a:ln>
            <a:effectLst/>
          </p:spPr>
          <p:txBody>
            <a:bodyPr wrap="none" bIns="0" anchor="ctr"/>
            <a:lstStyle/>
            <a:p>
              <a:endParaRPr lang="en-US"/>
            </a:p>
          </p:txBody>
        </p:sp>
        <p:graphicFrame>
          <p:nvGraphicFramePr>
            <p:cNvPr id="172038" name="Object 6"/>
            <p:cNvGraphicFramePr>
              <a:graphicFrameLocks noChangeAspect="1"/>
            </p:cNvGraphicFramePr>
            <p:nvPr/>
          </p:nvGraphicFramePr>
          <p:xfrm>
            <a:off x="2928" y="1728"/>
            <a:ext cx="1780" cy="584"/>
          </p:xfrm>
          <a:graphic>
            <a:graphicData uri="http://schemas.openxmlformats.org/presentationml/2006/ole">
              <p:oleObj spid="_x0000_s96258" name="Equation" r:id="rId3" imgW="1244520" imgH="406080" progId="">
                <p:embed/>
              </p:oleObj>
            </a:graphicData>
          </a:graphic>
        </p:graphicFrame>
      </p:gr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t>Binomial distribution: example</a:t>
            </a:r>
          </a:p>
        </p:txBody>
      </p:sp>
      <p:sp>
        <p:nvSpPr>
          <p:cNvPr id="173059" name="Rectangle 3"/>
          <p:cNvSpPr>
            <a:spLocks noGrp="1" noChangeArrowheads="1"/>
          </p:cNvSpPr>
          <p:nvPr>
            <p:ph type="body" idx="1"/>
          </p:nvPr>
        </p:nvSpPr>
        <p:spPr>
          <a:xfrm>
            <a:off x="702112" y="1676400"/>
            <a:ext cx="7957265" cy="4419600"/>
          </a:xfrm>
        </p:spPr>
        <p:txBody>
          <a:bodyPr/>
          <a:lstStyle/>
          <a:p>
            <a:r>
              <a:rPr lang="en-US"/>
              <a:t>If I toss a coin 20 times, what’s the probability of getting of getting 2 or fewer heads?</a:t>
            </a:r>
          </a:p>
          <a:p>
            <a:pPr lvl="1"/>
            <a:endParaRPr lang="en-US"/>
          </a:p>
          <a:p>
            <a:endParaRPr lang="en-US"/>
          </a:p>
          <a:p>
            <a:endParaRPr lang="en-US"/>
          </a:p>
          <a:p>
            <a:endParaRPr lang="en-US"/>
          </a:p>
        </p:txBody>
      </p:sp>
      <p:grpSp>
        <p:nvGrpSpPr>
          <p:cNvPr id="2" name="Group 4"/>
          <p:cNvGrpSpPr>
            <a:grpSpLocks/>
          </p:cNvGrpSpPr>
          <p:nvPr/>
        </p:nvGrpSpPr>
        <p:grpSpPr bwMode="auto">
          <a:xfrm>
            <a:off x="936149" y="3200400"/>
            <a:ext cx="7879252" cy="2895600"/>
            <a:chOff x="576" y="2016"/>
            <a:chExt cx="4848" cy="1824"/>
          </a:xfrm>
        </p:grpSpPr>
        <p:sp>
          <p:nvSpPr>
            <p:cNvPr id="173061" name="Rectangle 5"/>
            <p:cNvSpPr>
              <a:spLocks noChangeArrowheads="1"/>
            </p:cNvSpPr>
            <p:nvPr/>
          </p:nvSpPr>
          <p:spPr bwMode="auto">
            <a:xfrm>
              <a:off x="576" y="2016"/>
              <a:ext cx="4848" cy="1794"/>
            </a:xfrm>
            <a:prstGeom prst="rect">
              <a:avLst/>
            </a:prstGeom>
            <a:solidFill>
              <a:srgbClr val="C0C0C0"/>
            </a:solidFill>
            <a:ln w="9525">
              <a:solidFill>
                <a:srgbClr val="C0C0C0"/>
              </a:solidFill>
              <a:miter lim="800000"/>
              <a:headEnd/>
              <a:tailEnd/>
            </a:ln>
            <a:effectLst/>
          </p:spPr>
          <p:txBody>
            <a:bodyPr wrap="none" bIns="0" anchor="ctr"/>
            <a:lstStyle/>
            <a:p>
              <a:endParaRPr lang="en-US"/>
            </a:p>
          </p:txBody>
        </p:sp>
        <p:graphicFrame>
          <p:nvGraphicFramePr>
            <p:cNvPr id="173062" name="Object 6"/>
            <p:cNvGraphicFramePr>
              <a:graphicFrameLocks noChangeAspect="1"/>
            </p:cNvGraphicFramePr>
            <p:nvPr/>
          </p:nvGraphicFramePr>
          <p:xfrm>
            <a:off x="864" y="2016"/>
            <a:ext cx="4512" cy="1824"/>
          </p:xfrm>
          <a:graphic>
            <a:graphicData uri="http://schemas.openxmlformats.org/presentationml/2006/ole">
              <p:oleObj spid="_x0000_s97282" name="Equation" r:id="rId3" imgW="3073320" imgH="1460160" progId="">
                <p:embed/>
              </p:oleObj>
            </a:graphicData>
          </a:graphic>
        </p:graphicFrame>
      </p:gr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8" y="1685442"/>
            <a:ext cx="8425339" cy="4389120"/>
          </a:xfrm>
        </p:spPr>
        <p:txBody>
          <a:bodyPr>
            <a:normAutofit/>
          </a:bodyPr>
          <a:lstStyle/>
          <a:p>
            <a:pPr algn="just">
              <a:buFont typeface="Arial" pitchFamily="34" charset="0"/>
              <a:buChar char="•"/>
            </a:pPr>
            <a:r>
              <a:rPr lang="en-US" sz="2000" dirty="0">
                <a:latin typeface="Times New Roman" panose="02020603050405020304" pitchFamily="18" charset="0"/>
                <a:cs typeface="Times New Roman" panose="02020603050405020304" pitchFamily="18" charset="0"/>
              </a:rPr>
              <a:t>Continuous p</a:t>
            </a:r>
            <a:r>
              <a:rPr lang="en-US" sz="2000" dirty="0" smtClean="0">
                <a:latin typeface="Times New Roman" panose="02020603050405020304" pitchFamily="18" charset="0"/>
                <a:cs typeface="Times New Roman" panose="02020603050405020304" pitchFamily="18" charset="0"/>
              </a:rPr>
              <a:t>robability </a:t>
            </a:r>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istribution</a:t>
            </a:r>
          </a:p>
          <a:p>
            <a:pPr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Continuous u</a:t>
            </a:r>
            <a:r>
              <a:rPr lang="en-US" sz="1800" dirty="0" smtClean="0">
                <a:latin typeface="Times New Roman" panose="02020603050405020304" pitchFamily="18" charset="0"/>
                <a:cs typeface="Times New Roman" panose="02020603050405020304" pitchFamily="18" charset="0"/>
              </a:rPr>
              <a:t>niform </a:t>
            </a:r>
            <a:r>
              <a:rPr lang="en-US" sz="1800" dirty="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robability </a:t>
            </a:r>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Normal 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Standard n</a:t>
            </a:r>
            <a:r>
              <a:rPr lang="en-US" sz="1800" dirty="0" smtClean="0">
                <a:latin typeface="Times New Roman" panose="02020603050405020304" pitchFamily="18" charset="0"/>
                <a:cs typeface="Times New Roman" panose="02020603050405020304" pitchFamily="18" charset="0"/>
              </a:rPr>
              <a:t>ormal </a:t>
            </a:r>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Chi-squared distribution</a:t>
            </a:r>
          </a:p>
          <a:p>
            <a:pPr lvl="1"/>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Gamma 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Exponential 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Lognormal d</a:t>
            </a:r>
            <a:r>
              <a:rPr lang="en-US" sz="1800" dirty="0" smtClean="0">
                <a:latin typeface="Times New Roman" panose="02020603050405020304" pitchFamily="18" charset="0"/>
                <a:cs typeface="Times New Roman" panose="02020603050405020304" pitchFamily="18" charset="0"/>
              </a:rPr>
              <a:t>istribution</a:t>
            </a:r>
          </a:p>
          <a:p>
            <a:pPr lvl="1"/>
            <a:endParaRPr lang="en-US" sz="800" dirty="0" smtClean="0">
              <a:latin typeface="Times New Roman" panose="02020603050405020304" pitchFamily="18" charset="0"/>
              <a:cs typeface="Times New Roman" panose="02020603050405020304" pitchFamily="18" charset="0"/>
            </a:endParaRPr>
          </a:p>
          <a:p>
            <a:pPr lvl="1"/>
            <a:r>
              <a:rPr lang="en-US" sz="1800" dirty="0" err="1" smtClean="0">
                <a:latin typeface="Times New Roman" panose="02020603050405020304" pitchFamily="18" charset="0"/>
                <a:cs typeface="Times New Roman" panose="02020603050405020304" pitchFamily="18" charset="0"/>
              </a:rPr>
              <a:t>Weibull</a:t>
            </a:r>
            <a:r>
              <a:rPr lang="en-US" sz="1800" dirty="0" smtClean="0">
                <a:latin typeface="Times New Roman" panose="02020603050405020304" pitchFamily="18" charset="0"/>
                <a:cs typeface="Times New Roman" panose="02020603050405020304" pitchFamily="18" charset="0"/>
              </a:rPr>
              <a:t> distribution</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
        <p:nvSpPr>
          <p:cNvPr id="7" name="Title 1"/>
          <p:cNvSpPr>
            <a:spLocks noGrp="1"/>
          </p:cNvSpPr>
          <p:nvPr>
            <p:ph type="title"/>
          </p:nvPr>
        </p:nvSpPr>
        <p:spPr>
          <a:xfrm>
            <a:off x="40494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Today’s </a:t>
            </a:r>
            <a:r>
              <a:rPr lang="en-US" sz="4000" dirty="0" smtClean="0">
                <a:solidFill>
                  <a:srgbClr val="A50021"/>
                </a:solidFill>
                <a:latin typeface="Times New Roman" pitchFamily="18" charset="0"/>
                <a:cs typeface="Times New Roman" pitchFamily="18" charset="0"/>
              </a:rPr>
              <a:t>discussion</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6299861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sz="2800" b="1">
                <a:cs typeface="Times New Roman" pitchFamily="18" charset="0"/>
              </a:rPr>
              <a:t>**All probability distributions are characterized by an expected value and a variance:</a:t>
            </a:r>
          </a:p>
        </p:txBody>
      </p:sp>
      <p:sp>
        <p:nvSpPr>
          <p:cNvPr id="189443" name="Rectangle 3"/>
          <p:cNvSpPr>
            <a:spLocks noGrp="1" noChangeArrowheads="1"/>
          </p:cNvSpPr>
          <p:nvPr>
            <p:ph type="body" idx="1"/>
          </p:nvPr>
        </p:nvSpPr>
        <p:spPr/>
        <p:txBody>
          <a:bodyPr/>
          <a:lstStyle/>
          <a:p>
            <a:pPr>
              <a:buFont typeface="Wingdings" pitchFamily="2" charset="2"/>
              <a:buNone/>
            </a:pPr>
            <a:r>
              <a:rPr lang="en-US" u="sng">
                <a:cs typeface="Times New Roman" pitchFamily="18" charset="0"/>
              </a:rPr>
              <a:t>If</a:t>
            </a:r>
            <a:r>
              <a:rPr lang="en-US">
                <a:cs typeface="Times New Roman" pitchFamily="18" charset="0"/>
              </a:rPr>
              <a:t> </a:t>
            </a:r>
            <a:r>
              <a:rPr lang="en-US" i="1">
                <a:cs typeface="Times New Roman" pitchFamily="18" charset="0"/>
              </a:rPr>
              <a:t>X</a:t>
            </a:r>
            <a:r>
              <a:rPr lang="en-US">
                <a:cs typeface="Times New Roman" pitchFamily="18" charset="0"/>
              </a:rPr>
              <a:t> follows a binomial distribution with parameters </a:t>
            </a:r>
            <a:r>
              <a:rPr lang="en-US" i="1">
                <a:cs typeface="Times New Roman" pitchFamily="18" charset="0"/>
              </a:rPr>
              <a:t>n</a:t>
            </a:r>
            <a:r>
              <a:rPr lang="en-US">
                <a:cs typeface="Times New Roman" pitchFamily="18" charset="0"/>
              </a:rPr>
              <a:t> and </a:t>
            </a:r>
            <a:r>
              <a:rPr lang="en-US" i="1">
                <a:cs typeface="Times New Roman" pitchFamily="18" charset="0"/>
              </a:rPr>
              <a:t>p</a:t>
            </a:r>
            <a:r>
              <a:rPr lang="en-US">
                <a:cs typeface="Times New Roman" pitchFamily="18" charset="0"/>
              </a:rPr>
              <a:t>: </a:t>
            </a:r>
            <a:r>
              <a:rPr lang="en-US" b="1" i="1">
                <a:cs typeface="Times New Roman" pitchFamily="18" charset="0"/>
              </a:rPr>
              <a:t> X ~ Bin (n, p)</a:t>
            </a:r>
            <a:r>
              <a:rPr lang="en-US" i="1">
                <a:cs typeface="Times New Roman" pitchFamily="18" charset="0"/>
              </a:rPr>
              <a:t>    </a:t>
            </a:r>
            <a:endParaRPr lang="en-US">
              <a:cs typeface="Times New Roman" pitchFamily="18" charset="0"/>
            </a:endParaRPr>
          </a:p>
          <a:p>
            <a:pPr>
              <a:buFont typeface="Wingdings" pitchFamily="2" charset="2"/>
              <a:buNone/>
            </a:pPr>
            <a:r>
              <a:rPr lang="en-US" u="sng">
                <a:cs typeface="Times New Roman" pitchFamily="18" charset="0"/>
              </a:rPr>
              <a:t>Then: </a:t>
            </a:r>
            <a:endParaRPr lang="en-US">
              <a:cs typeface="Times New Roman" pitchFamily="18" charset="0"/>
            </a:endParaRPr>
          </a:p>
          <a:p>
            <a:pPr>
              <a:buFont typeface="Wingdings" pitchFamily="2" charset="2"/>
              <a:buNone/>
            </a:pPr>
            <a:r>
              <a:rPr lang="en-US" i="1">
                <a:cs typeface="Times New Roman" pitchFamily="18" charset="0"/>
                <a:sym typeface="Symbol" pitchFamily="18" charset="2"/>
              </a:rPr>
              <a:t></a:t>
            </a:r>
            <a:r>
              <a:rPr lang="en-US" i="1" baseline="-25000">
                <a:cs typeface="Times New Roman" pitchFamily="18" charset="0"/>
                <a:sym typeface="Symbol" pitchFamily="18" charset="2"/>
              </a:rPr>
              <a:t>x</a:t>
            </a:r>
            <a:r>
              <a:rPr lang="en-US" i="1">
                <a:cs typeface="Times New Roman" pitchFamily="18" charset="0"/>
                <a:sym typeface="Symbol" pitchFamily="18" charset="2"/>
              </a:rPr>
              <a:t>= </a:t>
            </a:r>
            <a:r>
              <a:rPr lang="en-US" i="1">
                <a:cs typeface="Times New Roman" pitchFamily="18" charset="0"/>
              </a:rPr>
              <a:t>E(X)</a:t>
            </a:r>
            <a:r>
              <a:rPr lang="en-US">
                <a:cs typeface="Times New Roman" pitchFamily="18" charset="0"/>
              </a:rPr>
              <a:t> = </a:t>
            </a:r>
            <a:r>
              <a:rPr lang="en-US" i="1">
                <a:cs typeface="Times New Roman" pitchFamily="18" charset="0"/>
              </a:rPr>
              <a:t>np</a:t>
            </a:r>
          </a:p>
          <a:p>
            <a:pPr>
              <a:buFont typeface="Wingdings" pitchFamily="2" charset="2"/>
              <a:buNone/>
            </a:pPr>
            <a:r>
              <a:rPr lang="en-US" i="1">
                <a:cs typeface="Times New Roman" pitchFamily="18" charset="0"/>
                <a:sym typeface="Symbol" pitchFamily="18" charset="2"/>
              </a:rPr>
              <a:t></a:t>
            </a:r>
            <a:r>
              <a:rPr lang="en-US" i="1" baseline="-25000">
                <a:cs typeface="Times New Roman" pitchFamily="18" charset="0"/>
                <a:sym typeface="Symbol" pitchFamily="18" charset="2"/>
              </a:rPr>
              <a:t>x</a:t>
            </a:r>
            <a:r>
              <a:rPr lang="en-US" i="1" baseline="30000">
                <a:cs typeface="Times New Roman" pitchFamily="18" charset="0"/>
                <a:sym typeface="Symbol" pitchFamily="18" charset="2"/>
              </a:rPr>
              <a:t>2</a:t>
            </a:r>
            <a:r>
              <a:rPr lang="en-US" i="1">
                <a:cs typeface="Times New Roman" pitchFamily="18" charset="0"/>
                <a:sym typeface="Symbol" pitchFamily="18" charset="2"/>
              </a:rPr>
              <a:t> =</a:t>
            </a:r>
            <a:r>
              <a:rPr lang="en-US" i="1">
                <a:cs typeface="Times New Roman" pitchFamily="18" charset="0"/>
              </a:rPr>
              <a:t>Var (X)</a:t>
            </a:r>
            <a:r>
              <a:rPr lang="en-US">
                <a:cs typeface="Times New Roman" pitchFamily="18" charset="0"/>
              </a:rPr>
              <a:t> = </a:t>
            </a:r>
            <a:r>
              <a:rPr lang="en-US" i="1">
                <a:cs typeface="Times New Roman" pitchFamily="18" charset="0"/>
              </a:rPr>
              <a:t>np(1-p)</a:t>
            </a:r>
            <a:endParaRPr lang="en-US">
              <a:cs typeface="Times New Roman" pitchFamily="18" charset="0"/>
            </a:endParaRPr>
          </a:p>
          <a:p>
            <a:pPr>
              <a:buFont typeface="Wingdings" pitchFamily="2" charset="2"/>
              <a:buNone/>
            </a:pPr>
            <a:r>
              <a:rPr lang="en-US" i="1">
                <a:cs typeface="Times New Roman" pitchFamily="18" charset="0"/>
                <a:sym typeface="Symbol" pitchFamily="18" charset="2"/>
              </a:rPr>
              <a:t></a:t>
            </a:r>
            <a:r>
              <a:rPr lang="en-US" i="1" baseline="-25000">
                <a:cs typeface="Times New Roman" pitchFamily="18" charset="0"/>
                <a:sym typeface="Symbol" pitchFamily="18" charset="2"/>
              </a:rPr>
              <a:t>x</a:t>
            </a:r>
            <a:r>
              <a:rPr lang="en-US" i="1">
                <a:cs typeface="Times New Roman" pitchFamily="18" charset="0"/>
                <a:sym typeface="Symbol" pitchFamily="18" charset="2"/>
              </a:rPr>
              <a:t> =</a:t>
            </a:r>
            <a:r>
              <a:rPr lang="en-US" i="1">
                <a:cs typeface="Times New Roman" pitchFamily="18" charset="0"/>
              </a:rPr>
              <a:t>SD (X)=</a:t>
            </a:r>
          </a:p>
        </p:txBody>
      </p:sp>
      <p:graphicFrame>
        <p:nvGraphicFramePr>
          <p:cNvPr id="189444" name="Object 4"/>
          <p:cNvGraphicFramePr>
            <a:graphicFrameLocks noChangeAspect="1"/>
          </p:cNvGraphicFramePr>
          <p:nvPr/>
        </p:nvGraphicFramePr>
        <p:xfrm>
          <a:off x="3822608" y="4876801"/>
          <a:ext cx="1638260" cy="563563"/>
        </p:xfrm>
        <a:graphic>
          <a:graphicData uri="http://schemas.openxmlformats.org/presentationml/2006/ole">
            <p:oleObj spid="_x0000_s98306" r:id="rId3" imgW="672808" imgH="241195" progId="">
              <p:embed/>
            </p:oleObj>
          </a:graphicData>
        </a:graphic>
      </p:graphicFrame>
      <p:grpSp>
        <p:nvGrpSpPr>
          <p:cNvPr id="2" name="Group 8"/>
          <p:cNvGrpSpPr>
            <a:grpSpLocks/>
          </p:cNvGrpSpPr>
          <p:nvPr/>
        </p:nvGrpSpPr>
        <p:grpSpPr bwMode="auto">
          <a:xfrm>
            <a:off x="5304843" y="3657601"/>
            <a:ext cx="3744595" cy="1935163"/>
            <a:chOff x="3264" y="2304"/>
            <a:chExt cx="2304" cy="1219"/>
          </a:xfrm>
        </p:grpSpPr>
        <p:sp>
          <p:nvSpPr>
            <p:cNvPr id="189446" name="Text Box 6"/>
            <p:cNvSpPr txBox="1">
              <a:spLocks noChangeArrowheads="1"/>
            </p:cNvSpPr>
            <p:nvPr/>
          </p:nvSpPr>
          <p:spPr bwMode="auto">
            <a:xfrm>
              <a:off x="3936" y="2304"/>
              <a:ext cx="1632" cy="1219"/>
            </a:xfrm>
            <a:prstGeom prst="rect">
              <a:avLst/>
            </a:prstGeom>
            <a:solidFill>
              <a:srgbClr val="EAEAEA"/>
            </a:solidFill>
            <a:ln w="9525">
              <a:solidFill>
                <a:schemeClr val="hlink"/>
              </a:solidFill>
              <a:miter lim="800000"/>
              <a:headEnd/>
              <a:tailEnd/>
            </a:ln>
            <a:effectLst/>
          </p:spPr>
          <p:txBody>
            <a:bodyPr>
              <a:spAutoFit/>
            </a:bodyPr>
            <a:lstStyle/>
            <a:p>
              <a:pPr>
                <a:spcBef>
                  <a:spcPct val="50000"/>
                </a:spcBef>
              </a:pPr>
              <a:r>
                <a:rPr lang="en-US" sz="1600" b="1">
                  <a:solidFill>
                    <a:schemeClr val="hlink"/>
                  </a:solidFill>
                </a:rPr>
                <a:t>Note: the variance will always lie between </a:t>
              </a:r>
            </a:p>
            <a:p>
              <a:pPr>
                <a:spcBef>
                  <a:spcPct val="50000"/>
                </a:spcBef>
              </a:pPr>
              <a:r>
                <a:rPr lang="en-US" sz="1600" b="1">
                  <a:solidFill>
                    <a:schemeClr val="hlink"/>
                  </a:solidFill>
                </a:rPr>
                <a:t>0*N-.25 *N</a:t>
              </a:r>
            </a:p>
            <a:p>
              <a:pPr>
                <a:spcBef>
                  <a:spcPct val="50000"/>
                </a:spcBef>
              </a:pPr>
              <a:r>
                <a:rPr lang="en-US" sz="1600" b="1">
                  <a:solidFill>
                    <a:schemeClr val="hlink"/>
                  </a:solidFill>
                </a:rPr>
                <a:t>p(1-p) reaches maximum at p=.5</a:t>
              </a:r>
            </a:p>
            <a:p>
              <a:pPr>
                <a:spcBef>
                  <a:spcPct val="50000"/>
                </a:spcBef>
              </a:pPr>
              <a:r>
                <a:rPr lang="en-US" sz="1600" b="1">
                  <a:solidFill>
                    <a:schemeClr val="hlink"/>
                  </a:solidFill>
                </a:rPr>
                <a:t>P(1-p)=.25</a:t>
              </a:r>
            </a:p>
          </p:txBody>
        </p:sp>
        <p:sp>
          <p:nvSpPr>
            <p:cNvPr id="189447" name="Line 7"/>
            <p:cNvSpPr>
              <a:spLocks noChangeShapeType="1"/>
            </p:cNvSpPr>
            <p:nvPr/>
          </p:nvSpPr>
          <p:spPr bwMode="auto">
            <a:xfrm flipV="1">
              <a:off x="3264" y="2544"/>
              <a:ext cx="672" cy="240"/>
            </a:xfrm>
            <a:prstGeom prst="line">
              <a:avLst/>
            </a:prstGeom>
            <a:noFill/>
            <a:ln w="9525">
              <a:solidFill>
                <a:schemeClr val="hlink"/>
              </a:solidFill>
              <a:round/>
              <a:headEnd/>
              <a:tailEnd type="triangle" w="med" len="med"/>
            </a:ln>
            <a:effectLst/>
          </p:spPr>
          <p:txBody>
            <a:bodyPr/>
            <a:lstStyle/>
            <a:p>
              <a:endParaRPr lang="en-US"/>
            </a:p>
          </p:txBody>
        </p:sp>
      </p:grpSp>
      <p:sp>
        <p:nvSpPr>
          <p:cNvPr id="8" name="Slide Number Placeholder 7"/>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9443">
                                            <p:txEl>
                                              <p:pRg st="1" end="1"/>
                                            </p:txEl>
                                          </p:spTgt>
                                        </p:tgtEl>
                                        <p:attrNameLst>
                                          <p:attrName>style.visibility</p:attrName>
                                        </p:attrNameLst>
                                      </p:cBhvr>
                                      <p:to>
                                        <p:strVal val="visible"/>
                                      </p:to>
                                    </p:set>
                                    <p:anim calcmode="lin" valueType="num">
                                      <p:cBhvr additive="base">
                                        <p:cTn id="13" dur="500" fill="hold"/>
                                        <p:tgtEl>
                                          <p:spTgt spid="189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94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3">
                                            <p:txEl>
                                              <p:pRg st="2" end="2"/>
                                            </p:txEl>
                                          </p:spTgt>
                                        </p:tgtEl>
                                        <p:attrNameLst>
                                          <p:attrName>style.visibility</p:attrName>
                                        </p:attrNameLst>
                                      </p:cBhvr>
                                      <p:to>
                                        <p:strVal val="visible"/>
                                      </p:to>
                                    </p:set>
                                    <p:anim calcmode="lin" valueType="num">
                                      <p:cBhvr additive="base">
                                        <p:cTn id="19" dur="500" fill="hold"/>
                                        <p:tgtEl>
                                          <p:spTgt spid="189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94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9443">
                                            <p:txEl>
                                              <p:pRg st="3" end="3"/>
                                            </p:txEl>
                                          </p:spTgt>
                                        </p:tgtEl>
                                        <p:attrNameLst>
                                          <p:attrName>style.visibility</p:attrName>
                                        </p:attrNameLst>
                                      </p:cBhvr>
                                      <p:to>
                                        <p:strVal val="visible"/>
                                      </p:to>
                                    </p:set>
                                    <p:anim calcmode="lin" valueType="num">
                                      <p:cBhvr additive="base">
                                        <p:cTn id="25" dur="500" fill="hold"/>
                                        <p:tgtEl>
                                          <p:spTgt spid="189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94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9443">
                                            <p:txEl>
                                              <p:pRg st="4" end="4"/>
                                            </p:txEl>
                                          </p:spTgt>
                                        </p:tgtEl>
                                        <p:attrNameLst>
                                          <p:attrName>style.visibility</p:attrName>
                                        </p:attrNameLst>
                                      </p:cBhvr>
                                      <p:to>
                                        <p:strVal val="visible"/>
                                      </p:to>
                                    </p:set>
                                    <p:anim calcmode="lin" valueType="num">
                                      <p:cBhvr additive="base">
                                        <p:cTn id="31" dur="500" fill="hold"/>
                                        <p:tgtEl>
                                          <p:spTgt spid="18944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94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9444"/>
                                        </p:tgtEl>
                                        <p:attrNameLst>
                                          <p:attrName>style.visibility</p:attrName>
                                        </p:attrNameLst>
                                      </p:cBhvr>
                                      <p:to>
                                        <p:strVal val="visible"/>
                                      </p:to>
                                    </p:set>
                                    <p:anim calcmode="lin" valueType="num">
                                      <p:cBhvr additive="base">
                                        <p:cTn id="37" dur="500" fill="hold"/>
                                        <p:tgtEl>
                                          <p:spTgt spid="189444"/>
                                        </p:tgtEl>
                                        <p:attrNameLst>
                                          <p:attrName>ppt_x</p:attrName>
                                        </p:attrNameLst>
                                      </p:cBhvr>
                                      <p:tavLst>
                                        <p:tav tm="0">
                                          <p:val>
                                            <p:strVal val="0-#ppt_w/2"/>
                                          </p:val>
                                        </p:tav>
                                        <p:tav tm="100000">
                                          <p:val>
                                            <p:strVal val="#ppt_x"/>
                                          </p:val>
                                        </p:tav>
                                      </p:tavLst>
                                    </p:anim>
                                    <p:anim calcmode="lin" valueType="num">
                                      <p:cBhvr additive="base">
                                        <p:cTn id="38" dur="500" fill="hold"/>
                                        <p:tgtEl>
                                          <p:spTgt spid="18944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normAutofit fontScale="90000"/>
          </a:bodyPr>
          <a:lstStyle/>
          <a:p>
            <a:r>
              <a:rPr lang="en-US"/>
              <a:t>Characteristics of Bernouilli distribution</a:t>
            </a:r>
          </a:p>
        </p:txBody>
      </p:sp>
      <p:sp>
        <p:nvSpPr>
          <p:cNvPr id="190467" name="Rectangle 3"/>
          <p:cNvSpPr>
            <a:spLocks noGrp="1" noChangeArrowheads="1"/>
          </p:cNvSpPr>
          <p:nvPr>
            <p:ph type="body" idx="1"/>
          </p:nvPr>
        </p:nvSpPr>
        <p:spPr/>
        <p:txBody>
          <a:bodyPr/>
          <a:lstStyle/>
          <a:p>
            <a:pPr>
              <a:buFont typeface="Wingdings" pitchFamily="2" charset="2"/>
              <a:buNone/>
            </a:pPr>
            <a:r>
              <a:rPr lang="en-US" u="sng">
                <a:cs typeface="Times New Roman" pitchFamily="18" charset="0"/>
              </a:rPr>
              <a:t>For Bernouilli (</a:t>
            </a:r>
            <a:r>
              <a:rPr lang="en-US" i="1" u="sng">
                <a:cs typeface="Times New Roman" pitchFamily="18" charset="0"/>
              </a:rPr>
              <a:t>n=1</a:t>
            </a:r>
            <a:r>
              <a:rPr lang="en-US" u="sng">
                <a:cs typeface="Times New Roman" pitchFamily="18" charset="0"/>
              </a:rPr>
              <a:t>)</a:t>
            </a:r>
            <a:endParaRPr lang="en-US">
              <a:cs typeface="Times New Roman" pitchFamily="18" charset="0"/>
            </a:endParaRPr>
          </a:p>
          <a:p>
            <a:pPr>
              <a:buFont typeface="Wingdings" pitchFamily="2" charset="2"/>
              <a:buNone/>
            </a:pPr>
            <a:r>
              <a:rPr lang="en-US" i="1">
                <a:cs typeface="Times New Roman" pitchFamily="18" charset="0"/>
              </a:rPr>
              <a:t>E(X)</a:t>
            </a:r>
            <a:r>
              <a:rPr lang="en-US">
                <a:cs typeface="Times New Roman" pitchFamily="18" charset="0"/>
              </a:rPr>
              <a:t> = </a:t>
            </a:r>
            <a:r>
              <a:rPr lang="en-US" i="1">
                <a:cs typeface="Times New Roman" pitchFamily="18" charset="0"/>
              </a:rPr>
              <a:t>p</a:t>
            </a:r>
            <a:endParaRPr lang="en-US">
              <a:cs typeface="Times New Roman" pitchFamily="18" charset="0"/>
            </a:endParaRPr>
          </a:p>
          <a:p>
            <a:pPr>
              <a:buFont typeface="Wingdings" pitchFamily="2" charset="2"/>
              <a:buNone/>
            </a:pPr>
            <a:r>
              <a:rPr lang="en-US" i="1">
                <a:cs typeface="Times New Roman" pitchFamily="18" charset="0"/>
              </a:rPr>
              <a:t>Var (X)</a:t>
            </a:r>
            <a:r>
              <a:rPr lang="en-US">
                <a:cs typeface="Times New Roman" pitchFamily="18" charset="0"/>
              </a:rPr>
              <a:t> = </a:t>
            </a:r>
            <a:r>
              <a:rPr lang="en-US" i="1">
                <a:cs typeface="Times New Roman" pitchFamily="18" charset="0"/>
              </a:rPr>
              <a:t>p(1-p)</a:t>
            </a:r>
            <a:endParaRPr lang="en-US">
              <a:cs typeface="Times New Roman" pitchFamily="18" charset="0"/>
            </a:endParaRPr>
          </a:p>
          <a:p>
            <a:endParaRPr lang="en-US"/>
          </a:p>
          <a:p>
            <a:endParaRPr lang="en-US"/>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t>Recall coin toss example</a:t>
            </a:r>
          </a:p>
        </p:txBody>
      </p:sp>
      <p:sp>
        <p:nvSpPr>
          <p:cNvPr id="270339" name="Rectangle 3"/>
          <p:cNvSpPr>
            <a:spLocks noGrp="1" noChangeArrowheads="1"/>
          </p:cNvSpPr>
          <p:nvPr>
            <p:ph type="body" idx="1"/>
          </p:nvPr>
        </p:nvSpPr>
        <p:spPr/>
        <p:txBody>
          <a:bodyPr/>
          <a:lstStyle/>
          <a:p>
            <a:r>
              <a:rPr lang="en-US"/>
              <a:t>X= number of heads in 100 tosses of a coin</a:t>
            </a:r>
          </a:p>
          <a:p>
            <a:r>
              <a:rPr lang="en-US" i="1">
                <a:cs typeface="Times New Roman" pitchFamily="18" charset="0"/>
              </a:rPr>
              <a:t>X ~ Bin (100, .5) </a:t>
            </a:r>
          </a:p>
          <a:p>
            <a:r>
              <a:rPr lang="en-US" i="1">
                <a:cs typeface="Times New Roman" pitchFamily="18" charset="0"/>
              </a:rPr>
              <a:t>E(x) = 100*.5=50</a:t>
            </a:r>
          </a:p>
          <a:p>
            <a:r>
              <a:rPr lang="en-US" i="1">
                <a:cs typeface="Times New Roman" pitchFamily="18" charset="0"/>
              </a:rPr>
              <a:t>Var(X) = 100*.5*.5 = 25</a:t>
            </a:r>
          </a:p>
          <a:p>
            <a:r>
              <a:rPr lang="en-US" i="1">
                <a:cs typeface="Times New Roman" pitchFamily="18" charset="0"/>
              </a:rPr>
              <a:t>SD(X) = 5</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40" name="Rectangle 4"/>
          <p:cNvSpPr>
            <a:spLocks noGrp="1" noChangeArrowheads="1"/>
          </p:cNvSpPr>
          <p:nvPr>
            <p:ph idx="1"/>
          </p:nvPr>
        </p:nvSpPr>
        <p:spPr>
          <a:xfrm>
            <a:off x="468075" y="2017713"/>
            <a:ext cx="8700008" cy="4114800"/>
          </a:xfrm>
        </p:spPr>
        <p:txBody>
          <a:bodyPr/>
          <a:lstStyle/>
          <a:p>
            <a:pPr>
              <a:buFont typeface="Wingdings" pitchFamily="2" charset="2"/>
              <a:buNone/>
            </a:pPr>
            <a:r>
              <a:rPr lang="en-US" sz="2000">
                <a:cs typeface="Times New Roman" pitchFamily="18" charset="0"/>
              </a:rPr>
              <a:t>You’ll rarely calculate the binomial by hand.  However, it is good to know how to …</a:t>
            </a:r>
          </a:p>
          <a:p>
            <a:pPr>
              <a:buFont typeface="Wingdings" pitchFamily="2" charset="2"/>
              <a:buNone/>
            </a:pPr>
            <a:r>
              <a:rPr lang="en-US" sz="2000" b="1" u="sng">
                <a:latin typeface="Times New Roman" pitchFamily="18" charset="0"/>
                <a:cs typeface="Times New Roman" pitchFamily="18" charset="0"/>
              </a:rPr>
              <a:t>Pascal’s Triangle Trick for calculating binomial coefficients </a:t>
            </a:r>
            <a:endParaRPr lang="en-US" sz="2000">
              <a:cs typeface="Times New Roman" pitchFamily="18" charset="0"/>
            </a:endParaRPr>
          </a:p>
          <a:p>
            <a:pPr>
              <a:buFont typeface="Wingdings" pitchFamily="2" charset="2"/>
              <a:buNone/>
            </a:pPr>
            <a:r>
              <a:rPr lang="en-US" sz="2000">
                <a:cs typeface="Times New Roman" pitchFamily="18" charset="0"/>
              </a:rPr>
              <a:t>	Recall from math in your past that Pascal’s Triangle is used to get the coefficients for </a:t>
            </a:r>
            <a:r>
              <a:rPr lang="en-US" sz="2000" u="sng">
                <a:cs typeface="Times New Roman" pitchFamily="18" charset="0"/>
              </a:rPr>
              <a:t>binomial expansion</a:t>
            </a:r>
            <a:r>
              <a:rPr lang="en-US" sz="2000">
                <a:cs typeface="Times New Roman" pitchFamily="18" charset="0"/>
              </a:rPr>
              <a:t>…</a:t>
            </a:r>
          </a:p>
          <a:p>
            <a:pPr>
              <a:buFont typeface="Wingdings" pitchFamily="2" charset="2"/>
              <a:buNone/>
            </a:pPr>
            <a:r>
              <a:rPr lang="en-US" sz="2000">
                <a:cs typeface="Times New Roman" pitchFamily="18" charset="0"/>
              </a:rPr>
              <a:t>	For example, to expand: (p + q)</a:t>
            </a:r>
            <a:r>
              <a:rPr lang="en-US" sz="2000" baseline="30000">
                <a:latin typeface="Times" pitchFamily="18" charset="0"/>
                <a:cs typeface="Times New Roman" pitchFamily="18" charset="0"/>
              </a:rPr>
              <a:t>5 </a:t>
            </a:r>
            <a:endParaRPr lang="en-US" sz="2000">
              <a:cs typeface="Times New Roman" pitchFamily="18" charset="0"/>
            </a:endParaRPr>
          </a:p>
          <a:p>
            <a:pPr>
              <a:buFont typeface="Wingdings" pitchFamily="2" charset="2"/>
              <a:buNone/>
            </a:pPr>
            <a:r>
              <a:rPr lang="en-US" sz="2000">
                <a:cs typeface="Times New Roman" pitchFamily="18" charset="0"/>
              </a:rPr>
              <a:t>	The powers follow a set pattern: p</a:t>
            </a:r>
            <a:r>
              <a:rPr lang="en-US" sz="2000" baseline="30000">
                <a:latin typeface="Times" pitchFamily="18" charset="0"/>
                <a:cs typeface="Times New Roman" pitchFamily="18" charset="0"/>
              </a:rPr>
              <a:t>5</a:t>
            </a:r>
            <a:r>
              <a:rPr lang="en-US" sz="2000">
                <a:cs typeface="Times New Roman" pitchFamily="18" charset="0"/>
              </a:rPr>
              <a:t> + p</a:t>
            </a:r>
            <a:r>
              <a:rPr lang="en-US" sz="2000" baseline="30000">
                <a:latin typeface="Times" pitchFamily="18" charset="0"/>
                <a:cs typeface="Times New Roman" pitchFamily="18" charset="0"/>
              </a:rPr>
              <a:t>4</a:t>
            </a:r>
            <a:r>
              <a:rPr lang="en-US" sz="2000">
                <a:cs typeface="Times New Roman" pitchFamily="18" charset="0"/>
              </a:rPr>
              <a:t>q</a:t>
            </a:r>
            <a:r>
              <a:rPr lang="en-US" sz="2000" baseline="30000">
                <a:latin typeface="Times" pitchFamily="18" charset="0"/>
                <a:cs typeface="Times New Roman" pitchFamily="18" charset="0"/>
              </a:rPr>
              <a:t>1</a:t>
            </a:r>
            <a:r>
              <a:rPr lang="en-US" sz="2000">
                <a:cs typeface="Times New Roman" pitchFamily="18" charset="0"/>
              </a:rPr>
              <a:t> + p</a:t>
            </a:r>
            <a:r>
              <a:rPr lang="en-US" sz="2000" baseline="30000">
                <a:latin typeface="Times" pitchFamily="18" charset="0"/>
                <a:cs typeface="Times New Roman" pitchFamily="18" charset="0"/>
              </a:rPr>
              <a:t>3</a:t>
            </a:r>
            <a:r>
              <a:rPr lang="en-US" sz="2000">
                <a:cs typeface="Times New Roman" pitchFamily="18" charset="0"/>
              </a:rPr>
              <a:t>q</a:t>
            </a:r>
            <a:r>
              <a:rPr lang="en-US" sz="2000" baseline="30000">
                <a:latin typeface="Times" pitchFamily="18" charset="0"/>
                <a:cs typeface="Times New Roman" pitchFamily="18" charset="0"/>
              </a:rPr>
              <a:t>2</a:t>
            </a:r>
            <a:r>
              <a:rPr lang="en-US" sz="2000">
                <a:cs typeface="Times New Roman" pitchFamily="18" charset="0"/>
              </a:rPr>
              <a:t> + p</a:t>
            </a:r>
            <a:r>
              <a:rPr lang="en-US" sz="2000" baseline="30000">
                <a:latin typeface="Times" pitchFamily="18" charset="0"/>
                <a:cs typeface="Times New Roman" pitchFamily="18" charset="0"/>
              </a:rPr>
              <a:t>2</a:t>
            </a:r>
            <a:r>
              <a:rPr lang="en-US" sz="2000">
                <a:cs typeface="Times New Roman" pitchFamily="18" charset="0"/>
              </a:rPr>
              <a:t>q</a:t>
            </a:r>
            <a:r>
              <a:rPr lang="en-US" sz="2000" baseline="30000">
                <a:latin typeface="Times" pitchFamily="18" charset="0"/>
                <a:cs typeface="Times New Roman" pitchFamily="18" charset="0"/>
              </a:rPr>
              <a:t>3</a:t>
            </a:r>
            <a:r>
              <a:rPr lang="en-US" sz="2000">
                <a:latin typeface="Times" pitchFamily="18" charset="0"/>
                <a:cs typeface="Times New Roman" pitchFamily="18" charset="0"/>
              </a:rPr>
              <a:t>+ </a:t>
            </a:r>
            <a:r>
              <a:rPr lang="en-US" sz="2000">
                <a:cs typeface="Times New Roman" pitchFamily="18" charset="0"/>
              </a:rPr>
              <a:t>p</a:t>
            </a:r>
            <a:r>
              <a:rPr lang="en-US" sz="2000" baseline="30000">
                <a:latin typeface="Times" pitchFamily="18" charset="0"/>
                <a:cs typeface="Times New Roman" pitchFamily="18" charset="0"/>
              </a:rPr>
              <a:t>1</a:t>
            </a:r>
            <a:r>
              <a:rPr lang="en-US" sz="2000">
                <a:cs typeface="Times New Roman" pitchFamily="18" charset="0"/>
              </a:rPr>
              <a:t>q</a:t>
            </a:r>
            <a:r>
              <a:rPr lang="en-US" sz="2000" baseline="30000">
                <a:latin typeface="Times" pitchFamily="18" charset="0"/>
                <a:cs typeface="Times New Roman" pitchFamily="18" charset="0"/>
              </a:rPr>
              <a:t>4</a:t>
            </a:r>
            <a:r>
              <a:rPr lang="en-US" sz="2000">
                <a:cs typeface="Times New Roman" pitchFamily="18" charset="0"/>
              </a:rPr>
              <a:t>+ q</a:t>
            </a:r>
            <a:r>
              <a:rPr lang="en-US" sz="2000" baseline="30000">
                <a:latin typeface="Times" pitchFamily="18" charset="0"/>
                <a:cs typeface="Times New Roman" pitchFamily="18" charset="0"/>
              </a:rPr>
              <a:t>5</a:t>
            </a:r>
            <a:endParaRPr lang="en-US" sz="2000">
              <a:cs typeface="Times New Roman" pitchFamily="18" charset="0"/>
            </a:endParaRPr>
          </a:p>
          <a:p>
            <a:pPr>
              <a:buFont typeface="Wingdings" pitchFamily="2" charset="2"/>
              <a:buNone/>
            </a:pPr>
            <a:r>
              <a:rPr lang="en-US" sz="2000">
                <a:cs typeface="Times New Roman" pitchFamily="18" charset="0"/>
              </a:rPr>
              <a:t>	But what are the coefficients? </a:t>
            </a:r>
          </a:p>
          <a:p>
            <a:pPr lvl="1"/>
            <a:r>
              <a:rPr lang="en-US" sz="1800">
                <a:cs typeface="Times New Roman" pitchFamily="18" charset="0"/>
              </a:rPr>
              <a:t>Use Pascal’s Magic Triangle…</a:t>
            </a:r>
          </a:p>
        </p:txBody>
      </p:sp>
      <p:sp>
        <p:nvSpPr>
          <p:cNvPr id="193542" name="Rectangle 6"/>
          <p:cNvSpPr>
            <a:spLocks noGrp="1" noChangeArrowheads="1"/>
          </p:cNvSpPr>
          <p:nvPr>
            <p:ph type="title"/>
          </p:nvPr>
        </p:nvSpPr>
        <p:spPr>
          <a:noFill/>
          <a:ln/>
        </p:spPr>
        <p:txBody>
          <a:bodyPr>
            <a:normAutofit fontScale="90000"/>
          </a:bodyPr>
          <a:lstStyle/>
          <a:p>
            <a:r>
              <a:rPr lang="en-US"/>
              <a:t>A brief distraction: Pascal’s Triangle Trick </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40">
                                            <p:txEl>
                                              <p:pRg st="0" end="0"/>
                                            </p:txEl>
                                          </p:spTgt>
                                        </p:tgtEl>
                                        <p:attrNameLst>
                                          <p:attrName>style.visibility</p:attrName>
                                        </p:attrNameLst>
                                      </p:cBhvr>
                                      <p:to>
                                        <p:strVal val="visible"/>
                                      </p:to>
                                    </p:set>
                                    <p:anim calcmode="lin" valueType="num">
                                      <p:cBhvr additive="base">
                                        <p:cTn id="7" dur="500" fill="hold"/>
                                        <p:tgtEl>
                                          <p:spTgt spid="1935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3540">
                                            <p:txEl>
                                              <p:pRg st="0" end="0"/>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0" end="0"/>
                                            </p:txEl>
                                          </p:spTgt>
                                        </p:tgtEl>
                                        <p:attrNameLst>
                                          <p:attrName>ppt_c</p:attrName>
                                        </p:attrNameLst>
                                      </p:cBhvr>
                                      <p:to>
                                        <a:schemeClr val="accent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3540">
                                            <p:txEl>
                                              <p:pRg st="1" end="1"/>
                                            </p:txEl>
                                          </p:spTgt>
                                        </p:tgtEl>
                                        <p:attrNameLst>
                                          <p:attrName>style.visibility</p:attrName>
                                        </p:attrNameLst>
                                      </p:cBhvr>
                                      <p:to>
                                        <p:strVal val="visible"/>
                                      </p:to>
                                    </p:set>
                                    <p:anim calcmode="lin" valueType="num">
                                      <p:cBhvr additive="base">
                                        <p:cTn id="13" dur="500" fill="hold"/>
                                        <p:tgtEl>
                                          <p:spTgt spid="1935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3540">
                                            <p:txEl>
                                              <p:pRg st="1" end="1"/>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1" end="1"/>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3540">
                                            <p:txEl>
                                              <p:pRg st="2" end="2"/>
                                            </p:txEl>
                                          </p:spTgt>
                                        </p:tgtEl>
                                        <p:attrNameLst>
                                          <p:attrName>style.visibility</p:attrName>
                                        </p:attrNameLst>
                                      </p:cBhvr>
                                      <p:to>
                                        <p:strVal val="visible"/>
                                      </p:to>
                                    </p:set>
                                    <p:anim calcmode="lin" valueType="num">
                                      <p:cBhvr additive="base">
                                        <p:cTn id="19" dur="500" fill="hold"/>
                                        <p:tgtEl>
                                          <p:spTgt spid="19354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3540">
                                            <p:txEl>
                                              <p:pRg st="2" end="2"/>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2" end="2"/>
                                            </p:txEl>
                                          </p:spTgt>
                                        </p:tgtEl>
                                        <p:attrNameLst>
                                          <p:attrName>ppt_c</p:attrName>
                                        </p:attrNameLst>
                                      </p:cBhvr>
                                      <p:to>
                                        <a:schemeClr val="accent1"/>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3540">
                                            <p:txEl>
                                              <p:pRg st="3" end="3"/>
                                            </p:txEl>
                                          </p:spTgt>
                                        </p:tgtEl>
                                        <p:attrNameLst>
                                          <p:attrName>style.visibility</p:attrName>
                                        </p:attrNameLst>
                                      </p:cBhvr>
                                      <p:to>
                                        <p:strVal val="visible"/>
                                      </p:to>
                                    </p:set>
                                    <p:anim calcmode="lin" valueType="num">
                                      <p:cBhvr additive="base">
                                        <p:cTn id="25" dur="500" fill="hold"/>
                                        <p:tgtEl>
                                          <p:spTgt spid="19354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3540">
                                            <p:txEl>
                                              <p:pRg st="3" end="3"/>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3" end="3"/>
                                            </p:txEl>
                                          </p:spTgt>
                                        </p:tgtEl>
                                        <p:attrNameLst>
                                          <p:attrName>ppt_c</p:attrName>
                                        </p:attrNameLst>
                                      </p:cBhvr>
                                      <p:to>
                                        <a:schemeClr val="accent1"/>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3540">
                                            <p:txEl>
                                              <p:pRg st="4" end="4"/>
                                            </p:txEl>
                                          </p:spTgt>
                                        </p:tgtEl>
                                        <p:attrNameLst>
                                          <p:attrName>style.visibility</p:attrName>
                                        </p:attrNameLst>
                                      </p:cBhvr>
                                      <p:to>
                                        <p:strVal val="visible"/>
                                      </p:to>
                                    </p:set>
                                    <p:anim calcmode="lin" valueType="num">
                                      <p:cBhvr additive="base">
                                        <p:cTn id="31" dur="500" fill="hold"/>
                                        <p:tgtEl>
                                          <p:spTgt spid="19354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3540">
                                            <p:txEl>
                                              <p:pRg st="4" end="4"/>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4" end="4"/>
                                            </p:txEl>
                                          </p:spTgt>
                                        </p:tgtEl>
                                        <p:attrNameLst>
                                          <p:attrName>ppt_c</p:attrName>
                                        </p:attrNameLst>
                                      </p:cBhvr>
                                      <p:to>
                                        <a:schemeClr val="accent1"/>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3540">
                                            <p:txEl>
                                              <p:pRg st="5" end="5"/>
                                            </p:txEl>
                                          </p:spTgt>
                                        </p:tgtEl>
                                        <p:attrNameLst>
                                          <p:attrName>style.visibility</p:attrName>
                                        </p:attrNameLst>
                                      </p:cBhvr>
                                      <p:to>
                                        <p:strVal val="visible"/>
                                      </p:to>
                                    </p:set>
                                    <p:anim calcmode="lin" valueType="num">
                                      <p:cBhvr additive="base">
                                        <p:cTn id="37" dur="500" fill="hold"/>
                                        <p:tgtEl>
                                          <p:spTgt spid="19354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3540">
                                            <p:txEl>
                                              <p:pRg st="5" end="5"/>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5" end="5"/>
                                            </p:txEl>
                                          </p:spTgt>
                                        </p:tgtEl>
                                        <p:attrNameLst>
                                          <p:attrName>ppt_c</p:attrName>
                                        </p:attrNameLst>
                                      </p:cBhvr>
                                      <p:to>
                                        <a:schemeClr val="accent1"/>
                                      </p:to>
                                    </p:animClr>
                                  </p:subTnLst>
                                </p:cTn>
                              </p:par>
                              <p:par>
                                <p:cTn id="39" presetID="2" presetClass="entr" presetSubtype="8" fill="hold" grpId="0" nodeType="withEffect">
                                  <p:stCondLst>
                                    <p:cond delay="0"/>
                                  </p:stCondLst>
                                  <p:childTnLst>
                                    <p:set>
                                      <p:cBhvr>
                                        <p:cTn id="40" dur="1" fill="hold">
                                          <p:stCondLst>
                                            <p:cond delay="0"/>
                                          </p:stCondLst>
                                        </p:cTn>
                                        <p:tgtEl>
                                          <p:spTgt spid="193540">
                                            <p:txEl>
                                              <p:pRg st="6" end="6"/>
                                            </p:txEl>
                                          </p:spTgt>
                                        </p:tgtEl>
                                        <p:attrNameLst>
                                          <p:attrName>style.visibility</p:attrName>
                                        </p:attrNameLst>
                                      </p:cBhvr>
                                      <p:to>
                                        <p:strVal val="visible"/>
                                      </p:to>
                                    </p:set>
                                    <p:anim calcmode="lin" valueType="num">
                                      <p:cBhvr additive="base">
                                        <p:cTn id="41" dur="500" fill="hold"/>
                                        <p:tgtEl>
                                          <p:spTgt spid="193540">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93540">
                                            <p:txEl>
                                              <p:pRg st="6" end="6"/>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93540">
                                            <p:txEl>
                                              <p:pRg st="6" end="6"/>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Pascal’s Triangle</a:t>
            </a:r>
          </a:p>
        </p:txBody>
      </p:sp>
      <p:grpSp>
        <p:nvGrpSpPr>
          <p:cNvPr id="2" name="Group 26"/>
          <p:cNvGrpSpPr>
            <a:grpSpLocks/>
          </p:cNvGrpSpPr>
          <p:nvPr/>
        </p:nvGrpSpPr>
        <p:grpSpPr bwMode="auto">
          <a:xfrm>
            <a:off x="1581377" y="2736850"/>
            <a:ext cx="5072431" cy="2749550"/>
            <a:chOff x="973" y="1724"/>
            <a:chExt cx="3121" cy="1732"/>
          </a:xfrm>
        </p:grpSpPr>
        <p:sp>
          <p:nvSpPr>
            <p:cNvPr id="195589" name="Text Box 5"/>
            <p:cNvSpPr txBox="1">
              <a:spLocks noChangeArrowheads="1"/>
            </p:cNvSpPr>
            <p:nvPr/>
          </p:nvSpPr>
          <p:spPr bwMode="auto">
            <a:xfrm>
              <a:off x="973" y="1724"/>
              <a:ext cx="3121" cy="1732"/>
            </a:xfrm>
            <a:prstGeom prst="rect">
              <a:avLst/>
            </a:prstGeom>
            <a:solidFill>
              <a:srgbClr val="FFCC99"/>
            </a:solidFill>
            <a:ln w="9525">
              <a:solidFill>
                <a:srgbClr val="000000"/>
              </a:solidFill>
              <a:miter lim="800000"/>
              <a:headEnd/>
              <a:tailEnd/>
            </a:ln>
          </p:spPr>
          <p:txBody>
            <a:bodyPr/>
            <a:lstStyle/>
            <a:p>
              <a:pPr algn="ctr"/>
              <a:r>
                <a:rPr lang="en-US">
                  <a:latin typeface="Times New Roman" pitchFamily="18" charset="0"/>
                </a:rPr>
                <a:t>1</a:t>
              </a:r>
            </a:p>
            <a:p>
              <a:pPr algn="ctr"/>
              <a:r>
                <a:rPr lang="en-US">
                  <a:latin typeface="Times New Roman" pitchFamily="18" charset="0"/>
                </a:rPr>
                <a:t>1 1</a:t>
              </a:r>
            </a:p>
            <a:p>
              <a:pPr algn="ctr"/>
              <a:r>
                <a:rPr lang="en-US">
                  <a:latin typeface="Times New Roman" pitchFamily="18" charset="0"/>
                </a:rPr>
                <a:t>1 2 1</a:t>
              </a:r>
            </a:p>
            <a:p>
              <a:pPr algn="ctr"/>
              <a:r>
                <a:rPr lang="en-US">
                  <a:latin typeface="Times New Roman" pitchFamily="18" charset="0"/>
                </a:rPr>
                <a:t>1 3 3 1</a:t>
              </a:r>
            </a:p>
            <a:p>
              <a:pPr algn="ctr"/>
              <a:r>
                <a:rPr lang="en-US">
                  <a:latin typeface="Times New Roman" pitchFamily="18" charset="0"/>
                </a:rPr>
                <a:t>1 4 6 4 1</a:t>
              </a:r>
            </a:p>
            <a:p>
              <a:pPr algn="ctr"/>
              <a:r>
                <a:rPr lang="en-US">
                  <a:latin typeface="Times New Roman" pitchFamily="18" charset="0"/>
                </a:rPr>
                <a:t>1 5 10 10 5 1</a:t>
              </a:r>
            </a:p>
            <a:p>
              <a:pPr algn="ctr"/>
              <a:r>
                <a:rPr lang="en-US">
                  <a:latin typeface="Times New Roman" pitchFamily="18" charset="0"/>
                </a:rPr>
                <a:t>1 6 15 20 15 6 1</a:t>
              </a:r>
            </a:p>
            <a:p>
              <a:pPr algn="ctr"/>
              <a:r>
                <a:rPr lang="en-US">
                  <a:latin typeface="Times New Roman" pitchFamily="18" charset="0"/>
                </a:rPr>
                <a:t>1 7 21 35 35 21 7 1</a:t>
              </a:r>
            </a:p>
          </p:txBody>
        </p:sp>
        <p:sp>
          <p:nvSpPr>
            <p:cNvPr id="195590" name="Line 6"/>
            <p:cNvSpPr>
              <a:spLocks noChangeShapeType="1"/>
            </p:cNvSpPr>
            <p:nvPr/>
          </p:nvSpPr>
          <p:spPr bwMode="auto">
            <a:xfrm flipH="1">
              <a:off x="1824" y="3120"/>
              <a:ext cx="153" cy="305"/>
            </a:xfrm>
            <a:prstGeom prst="line">
              <a:avLst/>
            </a:prstGeom>
            <a:noFill/>
            <a:ln w="9525">
              <a:solidFill>
                <a:srgbClr val="000000"/>
              </a:solidFill>
              <a:prstDash val="dash"/>
              <a:round/>
              <a:headEnd/>
              <a:tailEnd type="triangle" w="med" len="med"/>
            </a:ln>
          </p:spPr>
          <p:txBody>
            <a:bodyPr/>
            <a:lstStyle/>
            <a:p>
              <a:endParaRPr lang="en-US"/>
            </a:p>
          </p:txBody>
        </p:sp>
        <p:sp>
          <p:nvSpPr>
            <p:cNvPr id="195591" name="Line 7"/>
            <p:cNvSpPr>
              <a:spLocks noChangeShapeType="1"/>
            </p:cNvSpPr>
            <p:nvPr/>
          </p:nvSpPr>
          <p:spPr bwMode="auto">
            <a:xfrm>
              <a:off x="3072" y="3120"/>
              <a:ext cx="184" cy="281"/>
            </a:xfrm>
            <a:prstGeom prst="line">
              <a:avLst/>
            </a:prstGeom>
            <a:noFill/>
            <a:ln w="9525">
              <a:solidFill>
                <a:srgbClr val="000000"/>
              </a:solidFill>
              <a:prstDash val="dash"/>
              <a:round/>
              <a:headEnd/>
              <a:tailEnd type="triangle" w="med" len="med"/>
            </a:ln>
          </p:spPr>
          <p:txBody>
            <a:bodyPr/>
            <a:lstStyle/>
            <a:p>
              <a:endParaRPr lang="en-US"/>
            </a:p>
          </p:txBody>
        </p:sp>
      </p:grpSp>
      <p:grpSp>
        <p:nvGrpSpPr>
          <p:cNvPr id="3" name="Group 23"/>
          <p:cNvGrpSpPr>
            <a:grpSpLocks/>
          </p:cNvGrpSpPr>
          <p:nvPr/>
        </p:nvGrpSpPr>
        <p:grpSpPr bwMode="auto">
          <a:xfrm>
            <a:off x="4056645" y="1905000"/>
            <a:ext cx="2338747" cy="1447800"/>
            <a:chOff x="2496" y="1200"/>
            <a:chExt cx="1439" cy="912"/>
          </a:xfrm>
        </p:grpSpPr>
        <p:sp>
          <p:nvSpPr>
            <p:cNvPr id="195592" name="Oval 8"/>
            <p:cNvSpPr>
              <a:spLocks noChangeArrowheads="1"/>
            </p:cNvSpPr>
            <p:nvPr/>
          </p:nvSpPr>
          <p:spPr bwMode="auto">
            <a:xfrm>
              <a:off x="2496" y="1968"/>
              <a:ext cx="144" cy="144"/>
            </a:xfrm>
            <a:prstGeom prst="ellipse">
              <a:avLst/>
            </a:prstGeom>
            <a:noFill/>
            <a:ln w="9525">
              <a:solidFill>
                <a:srgbClr val="000000"/>
              </a:solidFill>
              <a:round/>
              <a:headEnd/>
              <a:tailEnd/>
            </a:ln>
          </p:spPr>
          <p:txBody>
            <a:bodyPr/>
            <a:lstStyle/>
            <a:p>
              <a:endParaRPr lang="en-US"/>
            </a:p>
          </p:txBody>
        </p:sp>
        <p:sp>
          <p:nvSpPr>
            <p:cNvPr id="195593" name="Line 9"/>
            <p:cNvSpPr>
              <a:spLocks noChangeShapeType="1"/>
            </p:cNvSpPr>
            <p:nvPr/>
          </p:nvSpPr>
          <p:spPr bwMode="auto">
            <a:xfrm flipH="1">
              <a:off x="2640" y="1200"/>
              <a:ext cx="595" cy="813"/>
            </a:xfrm>
            <a:prstGeom prst="line">
              <a:avLst/>
            </a:prstGeom>
            <a:noFill/>
            <a:ln w="9525">
              <a:solidFill>
                <a:srgbClr val="000000"/>
              </a:solidFill>
              <a:round/>
              <a:headEnd/>
              <a:tailEnd type="triangle" w="med" len="med"/>
            </a:ln>
          </p:spPr>
          <p:txBody>
            <a:bodyPr/>
            <a:lstStyle/>
            <a:p>
              <a:endParaRPr lang="en-US"/>
            </a:p>
          </p:txBody>
        </p:sp>
        <p:sp>
          <p:nvSpPr>
            <p:cNvPr id="195594" name="Text Box 10"/>
            <p:cNvSpPr txBox="1">
              <a:spLocks noChangeArrowheads="1"/>
            </p:cNvSpPr>
            <p:nvPr/>
          </p:nvSpPr>
          <p:spPr bwMode="auto">
            <a:xfrm>
              <a:off x="3264" y="1200"/>
              <a:ext cx="671" cy="117"/>
            </a:xfrm>
            <a:prstGeom prst="rect">
              <a:avLst/>
            </a:prstGeom>
            <a:solidFill>
              <a:srgbClr val="FFFFFF"/>
            </a:solidFill>
            <a:ln w="9525">
              <a:noFill/>
              <a:miter lim="800000"/>
              <a:headEnd/>
              <a:tailEnd/>
            </a:ln>
          </p:spPr>
          <p:txBody>
            <a:bodyPr lIns="0" tIns="0" rIns="0" bIns="0"/>
            <a:lstStyle/>
            <a:p>
              <a:r>
                <a:rPr lang="en-US" sz="1200">
                  <a:latin typeface="Times New Roman" pitchFamily="18" charset="0"/>
                </a:rPr>
                <a:t>Edges are all 1’s</a:t>
              </a:r>
            </a:p>
          </p:txBody>
        </p:sp>
      </p:grpSp>
      <p:grpSp>
        <p:nvGrpSpPr>
          <p:cNvPr id="4" name="Group 22"/>
          <p:cNvGrpSpPr>
            <a:grpSpLocks/>
          </p:cNvGrpSpPr>
          <p:nvPr/>
        </p:nvGrpSpPr>
        <p:grpSpPr bwMode="auto">
          <a:xfrm>
            <a:off x="4134657" y="3171826"/>
            <a:ext cx="4056645" cy="1019175"/>
            <a:chOff x="2544" y="1998"/>
            <a:chExt cx="2496" cy="642"/>
          </a:xfrm>
        </p:grpSpPr>
        <p:sp>
          <p:nvSpPr>
            <p:cNvPr id="195595" name="Text Box 11"/>
            <p:cNvSpPr txBox="1">
              <a:spLocks noChangeArrowheads="1"/>
            </p:cNvSpPr>
            <p:nvPr/>
          </p:nvSpPr>
          <p:spPr bwMode="auto">
            <a:xfrm>
              <a:off x="4262" y="1998"/>
              <a:ext cx="778" cy="446"/>
            </a:xfrm>
            <a:prstGeom prst="rect">
              <a:avLst/>
            </a:prstGeom>
            <a:solidFill>
              <a:srgbClr val="FFFFFF"/>
            </a:solidFill>
            <a:ln w="9525">
              <a:noFill/>
              <a:miter lim="800000"/>
              <a:headEnd/>
              <a:tailEnd/>
            </a:ln>
          </p:spPr>
          <p:txBody>
            <a:bodyPr lIns="0" tIns="0" rIns="0" bIns="0"/>
            <a:lstStyle/>
            <a:p>
              <a:r>
                <a:rPr lang="en-US" sz="1200">
                  <a:latin typeface="Times New Roman" pitchFamily="18" charset="0"/>
                </a:rPr>
                <a:t>Add the two numbers in the row above to get the number below, e.g.:</a:t>
              </a:r>
            </a:p>
            <a:p>
              <a:r>
                <a:rPr lang="en-US" sz="1200">
                  <a:latin typeface="Times New Roman" pitchFamily="18" charset="0"/>
                </a:rPr>
                <a:t>3+1=4; 5+10=15</a:t>
              </a:r>
            </a:p>
          </p:txBody>
        </p:sp>
        <p:sp>
          <p:nvSpPr>
            <p:cNvPr id="195596" name="Line 12"/>
            <p:cNvSpPr>
              <a:spLocks noChangeShapeType="1"/>
            </p:cNvSpPr>
            <p:nvPr/>
          </p:nvSpPr>
          <p:spPr bwMode="auto">
            <a:xfrm flipH="1">
              <a:off x="2736" y="2155"/>
              <a:ext cx="1487" cy="245"/>
            </a:xfrm>
            <a:prstGeom prst="line">
              <a:avLst/>
            </a:prstGeom>
            <a:noFill/>
            <a:ln w="9525">
              <a:solidFill>
                <a:srgbClr val="000000"/>
              </a:solidFill>
              <a:round/>
              <a:headEnd/>
              <a:tailEnd type="triangle" w="med" len="med"/>
            </a:ln>
          </p:spPr>
          <p:txBody>
            <a:bodyPr/>
            <a:lstStyle/>
            <a:p>
              <a:endParaRPr lang="en-US"/>
            </a:p>
          </p:txBody>
        </p:sp>
        <p:sp>
          <p:nvSpPr>
            <p:cNvPr id="195597" name="Oval 13"/>
            <p:cNvSpPr>
              <a:spLocks noChangeArrowheads="1"/>
            </p:cNvSpPr>
            <p:nvPr/>
          </p:nvSpPr>
          <p:spPr bwMode="auto">
            <a:xfrm>
              <a:off x="2544" y="2256"/>
              <a:ext cx="183" cy="384"/>
            </a:xfrm>
            <a:prstGeom prst="ellipse">
              <a:avLst/>
            </a:prstGeom>
            <a:noFill/>
            <a:ln w="9525">
              <a:solidFill>
                <a:srgbClr val="000000"/>
              </a:solidFill>
              <a:prstDash val="dash"/>
              <a:round/>
              <a:headEnd/>
              <a:tailEnd/>
            </a:ln>
          </p:spPr>
          <p:txBody>
            <a:bodyPr/>
            <a:lstStyle/>
            <a:p>
              <a:endParaRPr lang="en-US"/>
            </a:p>
          </p:txBody>
        </p:sp>
      </p:grpSp>
      <p:grpSp>
        <p:nvGrpSpPr>
          <p:cNvPr id="5" name="Group 25"/>
          <p:cNvGrpSpPr>
            <a:grpSpLocks/>
          </p:cNvGrpSpPr>
          <p:nvPr/>
        </p:nvGrpSpPr>
        <p:grpSpPr bwMode="auto">
          <a:xfrm>
            <a:off x="390062" y="2947988"/>
            <a:ext cx="5967949" cy="3338512"/>
            <a:chOff x="240" y="1857"/>
            <a:chExt cx="3672" cy="2103"/>
          </a:xfrm>
        </p:grpSpPr>
        <p:sp>
          <p:nvSpPr>
            <p:cNvPr id="195599" name="Oval 15"/>
            <p:cNvSpPr>
              <a:spLocks noChangeArrowheads="1"/>
            </p:cNvSpPr>
            <p:nvPr/>
          </p:nvSpPr>
          <p:spPr bwMode="auto">
            <a:xfrm>
              <a:off x="2256" y="2640"/>
              <a:ext cx="99" cy="118"/>
            </a:xfrm>
            <a:prstGeom prst="ellipse">
              <a:avLst/>
            </a:prstGeom>
            <a:noFill/>
            <a:ln w="9525">
              <a:solidFill>
                <a:srgbClr val="000000"/>
              </a:solidFill>
              <a:round/>
              <a:headEnd/>
              <a:tailEnd/>
            </a:ln>
          </p:spPr>
          <p:txBody>
            <a:bodyPr/>
            <a:lstStyle/>
            <a:p>
              <a:endParaRPr lang="en-US"/>
            </a:p>
          </p:txBody>
        </p:sp>
        <p:sp>
          <p:nvSpPr>
            <p:cNvPr id="195601" name="Rectangle 17"/>
            <p:cNvSpPr>
              <a:spLocks noChangeArrowheads="1"/>
            </p:cNvSpPr>
            <p:nvPr/>
          </p:nvSpPr>
          <p:spPr bwMode="auto">
            <a:xfrm>
              <a:off x="2016" y="2640"/>
              <a:ext cx="915" cy="126"/>
            </a:xfrm>
            <a:prstGeom prst="rect">
              <a:avLst/>
            </a:prstGeom>
            <a:noFill/>
            <a:ln w="9525">
              <a:solidFill>
                <a:srgbClr val="000000"/>
              </a:solidFill>
              <a:prstDash val="dash"/>
              <a:miter lim="800000"/>
              <a:headEnd/>
              <a:tailEnd/>
            </a:ln>
          </p:spPr>
          <p:txBody>
            <a:bodyPr/>
            <a:lstStyle/>
            <a:p>
              <a:endParaRPr lang="en-US"/>
            </a:p>
          </p:txBody>
        </p:sp>
        <p:grpSp>
          <p:nvGrpSpPr>
            <p:cNvPr id="6" name="Group 24"/>
            <p:cNvGrpSpPr>
              <a:grpSpLocks/>
            </p:cNvGrpSpPr>
            <p:nvPr/>
          </p:nvGrpSpPr>
          <p:grpSpPr bwMode="auto">
            <a:xfrm>
              <a:off x="240" y="1857"/>
              <a:ext cx="3672" cy="2103"/>
              <a:chOff x="240" y="1857"/>
              <a:chExt cx="3672" cy="2103"/>
            </a:xfrm>
          </p:grpSpPr>
          <p:sp>
            <p:nvSpPr>
              <p:cNvPr id="195598" name="Text Box 14"/>
              <p:cNvSpPr txBox="1">
                <a:spLocks noChangeArrowheads="1"/>
              </p:cNvSpPr>
              <p:nvPr/>
            </p:nvSpPr>
            <p:spPr bwMode="auto">
              <a:xfrm>
                <a:off x="240" y="1857"/>
                <a:ext cx="679" cy="572"/>
              </a:xfrm>
              <a:prstGeom prst="rect">
                <a:avLst/>
              </a:prstGeom>
              <a:solidFill>
                <a:srgbClr val="FFFFFF"/>
              </a:solidFill>
              <a:ln w="9525">
                <a:noFill/>
                <a:miter lim="800000"/>
                <a:headEnd/>
                <a:tailEnd/>
              </a:ln>
            </p:spPr>
            <p:txBody>
              <a:bodyPr lIns="0" tIns="0" rIns="0" bIns="0"/>
              <a:lstStyle/>
              <a:p>
                <a:r>
                  <a:rPr lang="en-US" sz="1200">
                    <a:latin typeface="Times New Roman" pitchFamily="18" charset="0"/>
                  </a:rPr>
                  <a:t>To get the coefficient for expanding to the 5</a:t>
                </a:r>
                <a:r>
                  <a:rPr lang="en-US" sz="1200" baseline="30000">
                    <a:latin typeface="Times New Roman" pitchFamily="18" charset="0"/>
                  </a:rPr>
                  <a:t>th</a:t>
                </a:r>
                <a:r>
                  <a:rPr lang="en-US" sz="1200">
                    <a:latin typeface="Times New Roman" pitchFamily="18" charset="0"/>
                  </a:rPr>
                  <a:t> power, use the row that starts with 5.</a:t>
                </a:r>
              </a:p>
            </p:txBody>
          </p:sp>
          <p:sp>
            <p:nvSpPr>
              <p:cNvPr id="195600" name="Line 16"/>
              <p:cNvSpPr>
                <a:spLocks noChangeShapeType="1"/>
              </p:cNvSpPr>
              <p:nvPr/>
            </p:nvSpPr>
            <p:spPr bwMode="auto">
              <a:xfrm>
                <a:off x="828" y="2123"/>
                <a:ext cx="1140" cy="517"/>
              </a:xfrm>
              <a:prstGeom prst="line">
                <a:avLst/>
              </a:prstGeom>
              <a:noFill/>
              <a:ln w="9525">
                <a:solidFill>
                  <a:srgbClr val="000000"/>
                </a:solidFill>
                <a:round/>
                <a:headEnd/>
                <a:tailEnd type="triangle" w="med" len="med"/>
              </a:ln>
            </p:spPr>
            <p:txBody>
              <a:bodyPr/>
              <a:lstStyle/>
              <a:p>
                <a:endParaRPr lang="en-US"/>
              </a:p>
            </p:txBody>
          </p:sp>
          <p:sp>
            <p:nvSpPr>
              <p:cNvPr id="195602" name="Text Box 18"/>
              <p:cNvSpPr txBox="1">
                <a:spLocks noChangeArrowheads="1"/>
              </p:cNvSpPr>
              <p:nvPr/>
            </p:nvSpPr>
            <p:spPr bwMode="auto">
              <a:xfrm>
                <a:off x="960" y="3792"/>
                <a:ext cx="2952" cy="168"/>
              </a:xfrm>
              <a:prstGeom prst="rect">
                <a:avLst/>
              </a:prstGeom>
              <a:solidFill>
                <a:srgbClr val="FFFFFF"/>
              </a:solidFill>
              <a:ln w="9525">
                <a:solidFill>
                  <a:srgbClr val="000000"/>
                </a:solidFill>
                <a:miter lim="800000"/>
                <a:headEnd/>
                <a:tailEnd/>
              </a:ln>
            </p:spPr>
            <p:txBody>
              <a:bodyPr/>
              <a:lstStyle/>
              <a:p>
                <a:r>
                  <a:rPr lang="en-US" sz="1200">
                    <a:latin typeface="Times New Roman" pitchFamily="18" charset="0"/>
                  </a:rPr>
                  <a:t>(p + q)</a:t>
                </a:r>
                <a:r>
                  <a:rPr lang="en-US" sz="1200" baseline="30000">
                    <a:latin typeface="Times" pitchFamily="18" charset="0"/>
                  </a:rPr>
                  <a:t>5 </a:t>
                </a:r>
                <a:r>
                  <a:rPr lang="en-US" sz="1200">
                    <a:latin typeface="Times New Roman" pitchFamily="18" charset="0"/>
                  </a:rPr>
                  <a:t>= </a:t>
                </a:r>
                <a:r>
                  <a:rPr lang="en-US" sz="1200" b="1">
                    <a:latin typeface="Times New Roman" pitchFamily="18" charset="0"/>
                  </a:rPr>
                  <a:t>1</a:t>
                </a:r>
                <a:r>
                  <a:rPr lang="en-US" sz="1200">
                    <a:latin typeface="Times New Roman" pitchFamily="18" charset="0"/>
                  </a:rPr>
                  <a:t>p</a:t>
                </a:r>
                <a:r>
                  <a:rPr lang="en-US" sz="1200" baseline="30000">
                    <a:latin typeface="Times" pitchFamily="18" charset="0"/>
                  </a:rPr>
                  <a:t>5</a:t>
                </a:r>
                <a:r>
                  <a:rPr lang="en-US" sz="1200">
                    <a:latin typeface="Times New Roman" pitchFamily="18" charset="0"/>
                  </a:rPr>
                  <a:t> + </a:t>
                </a:r>
                <a:r>
                  <a:rPr lang="en-US" sz="1200" b="1">
                    <a:latin typeface="Times New Roman" pitchFamily="18" charset="0"/>
                  </a:rPr>
                  <a:t>5</a:t>
                </a:r>
                <a:r>
                  <a:rPr lang="en-US" sz="1200">
                    <a:latin typeface="Times New Roman" pitchFamily="18" charset="0"/>
                  </a:rPr>
                  <a:t>p</a:t>
                </a:r>
                <a:r>
                  <a:rPr lang="en-US" sz="1200" baseline="30000">
                    <a:latin typeface="Times" pitchFamily="18" charset="0"/>
                  </a:rPr>
                  <a:t>4</a:t>
                </a:r>
                <a:r>
                  <a:rPr lang="en-US" sz="1200">
                    <a:latin typeface="Times New Roman" pitchFamily="18" charset="0"/>
                  </a:rPr>
                  <a:t>q</a:t>
                </a:r>
                <a:r>
                  <a:rPr lang="en-US" sz="1200" baseline="30000">
                    <a:latin typeface="Times" pitchFamily="18" charset="0"/>
                  </a:rPr>
                  <a:t>1</a:t>
                </a:r>
                <a:r>
                  <a:rPr lang="en-US" sz="1200">
                    <a:latin typeface="Times New Roman" pitchFamily="18" charset="0"/>
                  </a:rPr>
                  <a:t> + </a:t>
                </a:r>
                <a:r>
                  <a:rPr lang="en-US" sz="1200" b="1">
                    <a:latin typeface="Times New Roman" pitchFamily="18" charset="0"/>
                  </a:rPr>
                  <a:t>10</a:t>
                </a:r>
                <a:r>
                  <a:rPr lang="en-US" sz="1200">
                    <a:latin typeface="Times New Roman" pitchFamily="18" charset="0"/>
                  </a:rPr>
                  <a:t>p</a:t>
                </a:r>
                <a:r>
                  <a:rPr lang="en-US" sz="1200" baseline="30000">
                    <a:latin typeface="Times" pitchFamily="18" charset="0"/>
                  </a:rPr>
                  <a:t>3</a:t>
                </a:r>
                <a:r>
                  <a:rPr lang="en-US" sz="1200">
                    <a:latin typeface="Times New Roman" pitchFamily="18" charset="0"/>
                  </a:rPr>
                  <a:t>q</a:t>
                </a:r>
                <a:r>
                  <a:rPr lang="en-US" sz="1200" baseline="30000">
                    <a:latin typeface="Times" pitchFamily="18" charset="0"/>
                  </a:rPr>
                  <a:t>2</a:t>
                </a:r>
                <a:r>
                  <a:rPr lang="en-US" sz="1200">
                    <a:latin typeface="Times New Roman" pitchFamily="18" charset="0"/>
                  </a:rPr>
                  <a:t> + </a:t>
                </a:r>
                <a:r>
                  <a:rPr lang="en-US" sz="1200" b="1">
                    <a:latin typeface="Times New Roman" pitchFamily="18" charset="0"/>
                  </a:rPr>
                  <a:t>10</a:t>
                </a:r>
                <a:r>
                  <a:rPr lang="en-US" sz="1200">
                    <a:latin typeface="Times New Roman" pitchFamily="18" charset="0"/>
                  </a:rPr>
                  <a:t>p</a:t>
                </a:r>
                <a:r>
                  <a:rPr lang="en-US" sz="1200" baseline="30000">
                    <a:latin typeface="Times" pitchFamily="18" charset="0"/>
                  </a:rPr>
                  <a:t>2</a:t>
                </a:r>
                <a:r>
                  <a:rPr lang="en-US" sz="1200">
                    <a:latin typeface="Times New Roman" pitchFamily="18" charset="0"/>
                  </a:rPr>
                  <a:t>q</a:t>
                </a:r>
                <a:r>
                  <a:rPr lang="en-US" sz="1200" baseline="30000">
                    <a:latin typeface="Times" pitchFamily="18" charset="0"/>
                  </a:rPr>
                  <a:t>3</a:t>
                </a:r>
                <a:r>
                  <a:rPr lang="en-US" sz="1200">
                    <a:latin typeface="Times" pitchFamily="18" charset="0"/>
                  </a:rPr>
                  <a:t>+ </a:t>
                </a:r>
                <a:r>
                  <a:rPr lang="en-US" sz="1200" b="1">
                    <a:latin typeface="Times" pitchFamily="18" charset="0"/>
                  </a:rPr>
                  <a:t>5</a:t>
                </a:r>
                <a:r>
                  <a:rPr lang="en-US" sz="1200">
                    <a:latin typeface="Times New Roman" pitchFamily="18" charset="0"/>
                  </a:rPr>
                  <a:t>p</a:t>
                </a:r>
                <a:r>
                  <a:rPr lang="en-US" sz="1200" baseline="30000">
                    <a:latin typeface="Times" pitchFamily="18" charset="0"/>
                  </a:rPr>
                  <a:t>1</a:t>
                </a:r>
                <a:r>
                  <a:rPr lang="en-US" sz="1200">
                    <a:latin typeface="Times New Roman" pitchFamily="18" charset="0"/>
                  </a:rPr>
                  <a:t>q</a:t>
                </a:r>
                <a:r>
                  <a:rPr lang="en-US" sz="1200" baseline="30000">
                    <a:latin typeface="Times" pitchFamily="18" charset="0"/>
                  </a:rPr>
                  <a:t>4</a:t>
                </a:r>
                <a:r>
                  <a:rPr lang="en-US" sz="1200">
                    <a:latin typeface="Times New Roman" pitchFamily="18" charset="0"/>
                  </a:rPr>
                  <a:t>+ </a:t>
                </a:r>
                <a:r>
                  <a:rPr lang="en-US" sz="1200" b="1">
                    <a:latin typeface="Times New Roman" pitchFamily="18" charset="0"/>
                  </a:rPr>
                  <a:t>1</a:t>
                </a:r>
                <a:r>
                  <a:rPr lang="en-US" sz="1200">
                    <a:latin typeface="Times New Roman" pitchFamily="18" charset="0"/>
                  </a:rPr>
                  <a:t>q</a:t>
                </a:r>
                <a:r>
                  <a:rPr lang="en-US" sz="1200" baseline="30000">
                    <a:latin typeface="Times" pitchFamily="18" charset="0"/>
                  </a:rPr>
                  <a:t>5</a:t>
                </a:r>
                <a:endParaRPr lang="en-US" sz="1200">
                  <a:latin typeface="Times New Roman" pitchFamily="18" charset="0"/>
                </a:endParaRPr>
              </a:p>
            </p:txBody>
          </p:sp>
          <p:sp>
            <p:nvSpPr>
              <p:cNvPr id="195603" name="Line 19"/>
              <p:cNvSpPr>
                <a:spLocks noChangeShapeType="1"/>
              </p:cNvSpPr>
              <p:nvPr/>
            </p:nvSpPr>
            <p:spPr bwMode="auto">
              <a:xfrm>
                <a:off x="480" y="2592"/>
                <a:ext cx="480" cy="1152"/>
              </a:xfrm>
              <a:prstGeom prst="line">
                <a:avLst/>
              </a:prstGeom>
              <a:noFill/>
              <a:ln w="9525">
                <a:solidFill>
                  <a:schemeClr val="tx1"/>
                </a:solidFill>
                <a:round/>
                <a:headEnd/>
                <a:tailEnd type="triangle" w="med" len="med"/>
              </a:ln>
              <a:effectLst/>
            </p:spPr>
            <p:txBody>
              <a:bodyPr/>
              <a:lstStyle/>
              <a:p>
                <a:endParaRPr lang="en-US"/>
              </a:p>
            </p:txBody>
          </p:sp>
        </p:grpSp>
      </p:grpSp>
      <p:sp>
        <p:nvSpPr>
          <p:cNvPr id="23" name="Slide Number Placeholder 22"/>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7" name="Rectangle 89"/>
          <p:cNvSpPr>
            <a:spLocks noChangeArrowheads="1"/>
          </p:cNvSpPr>
          <p:nvPr/>
        </p:nvSpPr>
        <p:spPr bwMode="auto">
          <a:xfrm>
            <a:off x="6006955" y="4038600"/>
            <a:ext cx="312050" cy="1981200"/>
          </a:xfrm>
          <a:prstGeom prst="rect">
            <a:avLst/>
          </a:prstGeom>
          <a:solidFill>
            <a:srgbClr val="CCFFFF"/>
          </a:solidFill>
          <a:ln w="9525">
            <a:solidFill>
              <a:schemeClr val="tx1"/>
            </a:solidFill>
            <a:miter lim="800000"/>
            <a:headEnd/>
            <a:tailEnd/>
          </a:ln>
          <a:effectLst/>
        </p:spPr>
        <p:txBody>
          <a:bodyPr wrap="none" anchor="ctr"/>
          <a:lstStyle/>
          <a:p>
            <a:endParaRPr lang="en-US"/>
          </a:p>
        </p:txBody>
      </p:sp>
      <p:grpSp>
        <p:nvGrpSpPr>
          <p:cNvPr id="2" name="Group 86"/>
          <p:cNvGrpSpPr>
            <a:grpSpLocks/>
          </p:cNvGrpSpPr>
          <p:nvPr/>
        </p:nvGrpSpPr>
        <p:grpSpPr bwMode="auto">
          <a:xfrm>
            <a:off x="0" y="2362200"/>
            <a:ext cx="3354533" cy="4495800"/>
            <a:chOff x="0" y="1488"/>
            <a:chExt cx="2064" cy="2832"/>
          </a:xfrm>
        </p:grpSpPr>
        <p:graphicFrame>
          <p:nvGraphicFramePr>
            <p:cNvPr id="196617" name="Object 9"/>
            <p:cNvGraphicFramePr>
              <a:graphicFrameLocks noChangeAspect="1"/>
            </p:cNvGraphicFramePr>
            <p:nvPr/>
          </p:nvGraphicFramePr>
          <p:xfrm>
            <a:off x="1200" y="1968"/>
            <a:ext cx="480" cy="258"/>
          </p:xfrm>
          <a:graphic>
            <a:graphicData uri="http://schemas.openxmlformats.org/presentationml/2006/ole">
              <p:oleObj spid="_x0000_s100356" r:id="rId3" imgW="761669" imgH="406224" progId="">
                <p:embed/>
              </p:oleObj>
            </a:graphicData>
          </a:graphic>
        </p:graphicFrame>
        <p:graphicFrame>
          <p:nvGraphicFramePr>
            <p:cNvPr id="196616" name="Object 8"/>
            <p:cNvGraphicFramePr>
              <a:graphicFrameLocks noChangeAspect="1"/>
            </p:cNvGraphicFramePr>
            <p:nvPr/>
          </p:nvGraphicFramePr>
          <p:xfrm>
            <a:off x="1200" y="2400"/>
            <a:ext cx="474" cy="258"/>
          </p:xfrm>
          <a:graphic>
            <a:graphicData uri="http://schemas.openxmlformats.org/presentationml/2006/ole">
              <p:oleObj spid="_x0000_s100357" r:id="rId4" imgW="748975" imgH="406224" progId="">
                <p:embed/>
              </p:oleObj>
            </a:graphicData>
          </a:graphic>
        </p:graphicFrame>
        <p:graphicFrame>
          <p:nvGraphicFramePr>
            <p:cNvPr id="196615" name="Object 7"/>
            <p:cNvGraphicFramePr>
              <a:graphicFrameLocks noChangeAspect="1"/>
            </p:cNvGraphicFramePr>
            <p:nvPr/>
          </p:nvGraphicFramePr>
          <p:xfrm>
            <a:off x="1200" y="2784"/>
            <a:ext cx="480" cy="258"/>
          </p:xfrm>
          <a:graphic>
            <a:graphicData uri="http://schemas.openxmlformats.org/presentationml/2006/ole">
              <p:oleObj spid="_x0000_s100358" r:id="rId5" imgW="761669" imgH="406224" progId="">
                <p:embed/>
              </p:oleObj>
            </a:graphicData>
          </a:graphic>
        </p:graphicFrame>
        <p:graphicFrame>
          <p:nvGraphicFramePr>
            <p:cNvPr id="196614" name="Object 6"/>
            <p:cNvGraphicFramePr>
              <a:graphicFrameLocks noChangeAspect="1"/>
            </p:cNvGraphicFramePr>
            <p:nvPr/>
          </p:nvGraphicFramePr>
          <p:xfrm>
            <a:off x="1200" y="3168"/>
            <a:ext cx="480" cy="258"/>
          </p:xfrm>
          <a:graphic>
            <a:graphicData uri="http://schemas.openxmlformats.org/presentationml/2006/ole">
              <p:oleObj spid="_x0000_s100359" r:id="rId6" imgW="761669" imgH="406224" progId="">
                <p:embed/>
              </p:oleObj>
            </a:graphicData>
          </a:graphic>
        </p:graphicFrame>
        <p:graphicFrame>
          <p:nvGraphicFramePr>
            <p:cNvPr id="196613" name="Object 5"/>
            <p:cNvGraphicFramePr>
              <a:graphicFrameLocks noChangeAspect="1"/>
            </p:cNvGraphicFramePr>
            <p:nvPr/>
          </p:nvGraphicFramePr>
          <p:xfrm>
            <a:off x="1200" y="3600"/>
            <a:ext cx="474" cy="258"/>
          </p:xfrm>
          <a:graphic>
            <a:graphicData uri="http://schemas.openxmlformats.org/presentationml/2006/ole">
              <p:oleObj spid="_x0000_s100360" r:id="rId7" imgW="748975" imgH="406224" progId="">
                <p:embed/>
              </p:oleObj>
            </a:graphicData>
          </a:graphic>
        </p:graphicFrame>
        <p:graphicFrame>
          <p:nvGraphicFramePr>
            <p:cNvPr id="196612" name="Object 4"/>
            <p:cNvGraphicFramePr>
              <a:graphicFrameLocks noChangeAspect="1"/>
            </p:cNvGraphicFramePr>
            <p:nvPr/>
          </p:nvGraphicFramePr>
          <p:xfrm>
            <a:off x="1200" y="4062"/>
            <a:ext cx="480" cy="258"/>
          </p:xfrm>
          <a:graphic>
            <a:graphicData uri="http://schemas.openxmlformats.org/presentationml/2006/ole">
              <p:oleObj spid="_x0000_s100361" r:id="rId8" imgW="761669" imgH="406224" progId="">
                <p:embed/>
              </p:oleObj>
            </a:graphicData>
          </a:graphic>
        </p:graphicFrame>
        <p:grpSp>
          <p:nvGrpSpPr>
            <p:cNvPr id="3" name="Group 54"/>
            <p:cNvGrpSpPr>
              <a:grpSpLocks/>
            </p:cNvGrpSpPr>
            <p:nvPr/>
          </p:nvGrpSpPr>
          <p:grpSpPr bwMode="auto">
            <a:xfrm>
              <a:off x="0" y="1488"/>
              <a:ext cx="2064" cy="2832"/>
              <a:chOff x="-3" y="-3"/>
              <a:chExt cx="1301" cy="2827"/>
            </a:xfrm>
          </p:grpSpPr>
          <p:grpSp>
            <p:nvGrpSpPr>
              <p:cNvPr id="4" name="Group 52"/>
              <p:cNvGrpSpPr>
                <a:grpSpLocks/>
              </p:cNvGrpSpPr>
              <p:nvPr/>
            </p:nvGrpSpPr>
            <p:grpSpPr bwMode="auto">
              <a:xfrm>
                <a:off x="0" y="0"/>
                <a:ext cx="1295" cy="2821"/>
                <a:chOff x="0" y="0"/>
                <a:chExt cx="1295" cy="2821"/>
              </a:xfrm>
            </p:grpSpPr>
            <p:grpSp>
              <p:nvGrpSpPr>
                <p:cNvPr id="5" name="Group 25"/>
                <p:cNvGrpSpPr>
                  <a:grpSpLocks/>
                </p:cNvGrpSpPr>
                <p:nvPr/>
              </p:nvGrpSpPr>
              <p:grpSpPr bwMode="auto">
                <a:xfrm>
                  <a:off x="0" y="0"/>
                  <a:ext cx="453" cy="403"/>
                  <a:chOff x="0" y="0"/>
                  <a:chExt cx="453" cy="403"/>
                </a:xfrm>
              </p:grpSpPr>
              <p:sp>
                <p:nvSpPr>
                  <p:cNvPr id="196618" name="Rectangle 10"/>
                  <p:cNvSpPr>
                    <a:spLocks noChangeArrowheads="1"/>
                  </p:cNvSpPr>
                  <p:nvPr/>
                </p:nvSpPr>
                <p:spPr bwMode="auto">
                  <a:xfrm>
                    <a:off x="43" y="0"/>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X</a:t>
                    </a:r>
                  </a:p>
                  <a:p>
                    <a:pPr algn="ctr"/>
                    <a:endParaRPr lang="en-US" sz="1400">
                      <a:latin typeface="Times New Roman" pitchFamily="18" charset="0"/>
                    </a:endParaRPr>
                  </a:p>
                </p:txBody>
              </p:sp>
              <p:sp>
                <p:nvSpPr>
                  <p:cNvPr id="196632" name="Rectangle 24"/>
                  <p:cNvSpPr>
                    <a:spLocks noChangeArrowheads="1"/>
                  </p:cNvSpPr>
                  <p:nvPr/>
                </p:nvSpPr>
                <p:spPr bwMode="auto">
                  <a:xfrm>
                    <a:off x="0" y="0"/>
                    <a:ext cx="453" cy="403"/>
                  </a:xfrm>
                  <a:prstGeom prst="rect">
                    <a:avLst/>
                  </a:prstGeom>
                  <a:noFill/>
                  <a:ln w="7">
                    <a:solidFill>
                      <a:srgbClr val="A0A0A0"/>
                    </a:solidFill>
                    <a:miter lim="800000"/>
                    <a:headEnd/>
                    <a:tailEnd/>
                  </a:ln>
                  <a:effectLst/>
                </p:spPr>
                <p:txBody>
                  <a:bodyPr/>
                  <a:lstStyle/>
                  <a:p>
                    <a:endParaRPr lang="en-US"/>
                  </a:p>
                </p:txBody>
              </p:sp>
            </p:grpSp>
            <p:grpSp>
              <p:nvGrpSpPr>
                <p:cNvPr id="6" name="Group 27"/>
                <p:cNvGrpSpPr>
                  <a:grpSpLocks/>
                </p:cNvGrpSpPr>
                <p:nvPr/>
              </p:nvGrpSpPr>
              <p:grpSpPr bwMode="auto">
                <a:xfrm>
                  <a:off x="453" y="0"/>
                  <a:ext cx="842" cy="403"/>
                  <a:chOff x="453" y="0"/>
                  <a:chExt cx="842" cy="403"/>
                </a:xfrm>
              </p:grpSpPr>
              <p:sp>
                <p:nvSpPr>
                  <p:cNvPr id="196619" name="Rectangle 11"/>
                  <p:cNvSpPr>
                    <a:spLocks noChangeArrowheads="1"/>
                  </p:cNvSpPr>
                  <p:nvPr/>
                </p:nvSpPr>
                <p:spPr bwMode="auto">
                  <a:xfrm>
                    <a:off x="496" y="0"/>
                    <a:ext cx="756"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P(X)</a:t>
                    </a:r>
                  </a:p>
                  <a:p>
                    <a:pPr algn="ctr"/>
                    <a:endParaRPr lang="en-US" sz="1400">
                      <a:latin typeface="Times New Roman" pitchFamily="18" charset="0"/>
                    </a:endParaRPr>
                  </a:p>
                </p:txBody>
              </p:sp>
              <p:sp>
                <p:nvSpPr>
                  <p:cNvPr id="196634" name="Rectangle 26"/>
                  <p:cNvSpPr>
                    <a:spLocks noChangeArrowheads="1"/>
                  </p:cNvSpPr>
                  <p:nvPr/>
                </p:nvSpPr>
                <p:spPr bwMode="auto">
                  <a:xfrm>
                    <a:off x="453" y="0"/>
                    <a:ext cx="842" cy="403"/>
                  </a:xfrm>
                  <a:prstGeom prst="rect">
                    <a:avLst/>
                  </a:prstGeom>
                  <a:noFill/>
                  <a:ln w="7">
                    <a:solidFill>
                      <a:srgbClr val="A0A0A0"/>
                    </a:solidFill>
                    <a:miter lim="800000"/>
                    <a:headEnd/>
                    <a:tailEnd/>
                  </a:ln>
                  <a:effectLst/>
                </p:spPr>
                <p:txBody>
                  <a:bodyPr/>
                  <a:lstStyle/>
                  <a:p>
                    <a:endParaRPr lang="en-US"/>
                  </a:p>
                </p:txBody>
              </p:sp>
            </p:grpSp>
            <p:grpSp>
              <p:nvGrpSpPr>
                <p:cNvPr id="7" name="Group 29"/>
                <p:cNvGrpSpPr>
                  <a:grpSpLocks/>
                </p:cNvGrpSpPr>
                <p:nvPr/>
              </p:nvGrpSpPr>
              <p:grpSpPr bwMode="auto">
                <a:xfrm>
                  <a:off x="0" y="403"/>
                  <a:ext cx="453" cy="403"/>
                  <a:chOff x="0" y="403"/>
                  <a:chExt cx="453" cy="403"/>
                </a:xfrm>
              </p:grpSpPr>
              <p:sp>
                <p:nvSpPr>
                  <p:cNvPr id="196620" name="Rectangle 12"/>
                  <p:cNvSpPr>
                    <a:spLocks noChangeArrowheads="1"/>
                  </p:cNvSpPr>
                  <p:nvPr/>
                </p:nvSpPr>
                <p:spPr bwMode="auto">
                  <a:xfrm>
                    <a:off x="43" y="403"/>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0</a:t>
                    </a:r>
                  </a:p>
                  <a:p>
                    <a:pPr algn="ctr"/>
                    <a:endParaRPr lang="en-US" sz="1400">
                      <a:latin typeface="Times New Roman" pitchFamily="18" charset="0"/>
                    </a:endParaRPr>
                  </a:p>
                </p:txBody>
              </p:sp>
              <p:sp>
                <p:nvSpPr>
                  <p:cNvPr id="196636" name="Rectangle 28"/>
                  <p:cNvSpPr>
                    <a:spLocks noChangeArrowheads="1"/>
                  </p:cNvSpPr>
                  <p:nvPr/>
                </p:nvSpPr>
                <p:spPr bwMode="auto">
                  <a:xfrm>
                    <a:off x="0" y="403"/>
                    <a:ext cx="453" cy="403"/>
                  </a:xfrm>
                  <a:prstGeom prst="rect">
                    <a:avLst/>
                  </a:prstGeom>
                  <a:noFill/>
                  <a:ln w="7">
                    <a:solidFill>
                      <a:srgbClr val="A0A0A0"/>
                    </a:solidFill>
                    <a:miter lim="800000"/>
                    <a:headEnd/>
                    <a:tailEnd/>
                  </a:ln>
                  <a:effectLst/>
                </p:spPr>
                <p:txBody>
                  <a:bodyPr/>
                  <a:lstStyle/>
                  <a:p>
                    <a:endParaRPr lang="en-US"/>
                  </a:p>
                </p:txBody>
              </p:sp>
            </p:grpSp>
            <p:grpSp>
              <p:nvGrpSpPr>
                <p:cNvPr id="8" name="Group 31"/>
                <p:cNvGrpSpPr>
                  <a:grpSpLocks/>
                </p:cNvGrpSpPr>
                <p:nvPr/>
              </p:nvGrpSpPr>
              <p:grpSpPr bwMode="auto">
                <a:xfrm>
                  <a:off x="453" y="403"/>
                  <a:ext cx="842" cy="403"/>
                  <a:chOff x="453" y="403"/>
                  <a:chExt cx="842" cy="403"/>
                </a:xfrm>
              </p:grpSpPr>
              <p:sp>
                <p:nvSpPr>
                  <p:cNvPr id="196621" name="Rectangle 13"/>
                  <p:cNvSpPr>
                    <a:spLocks noChangeArrowheads="1" noTextEdit="1"/>
                  </p:cNvSpPr>
                  <p:nvPr/>
                </p:nvSpPr>
                <p:spPr bwMode="auto">
                  <a:xfrm>
                    <a:off x="496" y="403"/>
                    <a:ext cx="756" cy="232"/>
                  </a:xfrm>
                  <a:prstGeom prst="rect">
                    <a:avLst/>
                  </a:prstGeom>
                  <a:noFill/>
                  <a:ln w="9525">
                    <a:noFill/>
                    <a:miter lim="800000"/>
                    <a:headEnd/>
                    <a:tailEnd/>
                  </a:ln>
                  <a:effectLst/>
                </p:spPr>
                <p:txBody>
                  <a:bodyPr>
                    <a:spAutoFit/>
                  </a:bodyPr>
                  <a:lstStyle/>
                  <a:p>
                    <a:endParaRPr lang="en-US"/>
                  </a:p>
                </p:txBody>
              </p:sp>
              <p:sp>
                <p:nvSpPr>
                  <p:cNvPr id="196638" name="Rectangle 30"/>
                  <p:cNvSpPr>
                    <a:spLocks noChangeArrowheads="1"/>
                  </p:cNvSpPr>
                  <p:nvPr/>
                </p:nvSpPr>
                <p:spPr bwMode="auto">
                  <a:xfrm>
                    <a:off x="453" y="403"/>
                    <a:ext cx="842" cy="403"/>
                  </a:xfrm>
                  <a:prstGeom prst="rect">
                    <a:avLst/>
                  </a:prstGeom>
                  <a:noFill/>
                  <a:ln w="7">
                    <a:solidFill>
                      <a:srgbClr val="A0A0A0"/>
                    </a:solidFill>
                    <a:miter lim="800000"/>
                    <a:headEnd/>
                    <a:tailEnd/>
                  </a:ln>
                  <a:effectLst/>
                </p:spPr>
                <p:txBody>
                  <a:bodyPr/>
                  <a:lstStyle/>
                  <a:p>
                    <a:endParaRPr lang="en-US"/>
                  </a:p>
                </p:txBody>
              </p:sp>
            </p:grpSp>
            <p:grpSp>
              <p:nvGrpSpPr>
                <p:cNvPr id="9" name="Group 33"/>
                <p:cNvGrpSpPr>
                  <a:grpSpLocks/>
                </p:cNvGrpSpPr>
                <p:nvPr/>
              </p:nvGrpSpPr>
              <p:grpSpPr bwMode="auto">
                <a:xfrm>
                  <a:off x="0" y="806"/>
                  <a:ext cx="453" cy="403"/>
                  <a:chOff x="0" y="806"/>
                  <a:chExt cx="453" cy="403"/>
                </a:xfrm>
              </p:grpSpPr>
              <p:sp>
                <p:nvSpPr>
                  <p:cNvPr id="196622" name="Rectangle 14"/>
                  <p:cNvSpPr>
                    <a:spLocks noChangeArrowheads="1"/>
                  </p:cNvSpPr>
                  <p:nvPr/>
                </p:nvSpPr>
                <p:spPr bwMode="auto">
                  <a:xfrm>
                    <a:off x="43" y="806"/>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 1</a:t>
                    </a:r>
                  </a:p>
                  <a:p>
                    <a:pPr algn="ctr"/>
                    <a:endParaRPr lang="en-US" sz="1400">
                      <a:latin typeface="Times New Roman" pitchFamily="18" charset="0"/>
                    </a:endParaRPr>
                  </a:p>
                </p:txBody>
              </p:sp>
              <p:sp>
                <p:nvSpPr>
                  <p:cNvPr id="196640" name="Rectangle 32"/>
                  <p:cNvSpPr>
                    <a:spLocks noChangeArrowheads="1"/>
                  </p:cNvSpPr>
                  <p:nvPr/>
                </p:nvSpPr>
                <p:spPr bwMode="auto">
                  <a:xfrm>
                    <a:off x="0" y="806"/>
                    <a:ext cx="453" cy="403"/>
                  </a:xfrm>
                  <a:prstGeom prst="rect">
                    <a:avLst/>
                  </a:prstGeom>
                  <a:noFill/>
                  <a:ln w="7">
                    <a:solidFill>
                      <a:srgbClr val="A0A0A0"/>
                    </a:solidFill>
                    <a:miter lim="800000"/>
                    <a:headEnd/>
                    <a:tailEnd/>
                  </a:ln>
                  <a:effectLst/>
                </p:spPr>
                <p:txBody>
                  <a:bodyPr/>
                  <a:lstStyle/>
                  <a:p>
                    <a:endParaRPr lang="en-US"/>
                  </a:p>
                </p:txBody>
              </p:sp>
            </p:grpSp>
            <p:grpSp>
              <p:nvGrpSpPr>
                <p:cNvPr id="10" name="Group 35"/>
                <p:cNvGrpSpPr>
                  <a:grpSpLocks/>
                </p:cNvGrpSpPr>
                <p:nvPr/>
              </p:nvGrpSpPr>
              <p:grpSpPr bwMode="auto">
                <a:xfrm>
                  <a:off x="453" y="806"/>
                  <a:ext cx="842" cy="403"/>
                  <a:chOff x="453" y="806"/>
                  <a:chExt cx="842" cy="403"/>
                </a:xfrm>
              </p:grpSpPr>
              <p:sp>
                <p:nvSpPr>
                  <p:cNvPr id="196623" name="Rectangle 15"/>
                  <p:cNvSpPr>
                    <a:spLocks noChangeArrowheads="1" noTextEdit="1"/>
                  </p:cNvSpPr>
                  <p:nvPr/>
                </p:nvSpPr>
                <p:spPr bwMode="auto">
                  <a:xfrm>
                    <a:off x="496" y="806"/>
                    <a:ext cx="756" cy="232"/>
                  </a:xfrm>
                  <a:prstGeom prst="rect">
                    <a:avLst/>
                  </a:prstGeom>
                  <a:noFill/>
                  <a:ln w="9525">
                    <a:noFill/>
                    <a:miter lim="800000"/>
                    <a:headEnd/>
                    <a:tailEnd/>
                  </a:ln>
                  <a:effectLst/>
                </p:spPr>
                <p:txBody>
                  <a:bodyPr>
                    <a:spAutoFit/>
                  </a:bodyPr>
                  <a:lstStyle/>
                  <a:p>
                    <a:endParaRPr lang="en-US"/>
                  </a:p>
                </p:txBody>
              </p:sp>
              <p:sp>
                <p:nvSpPr>
                  <p:cNvPr id="196642" name="Rectangle 34"/>
                  <p:cNvSpPr>
                    <a:spLocks noChangeArrowheads="1"/>
                  </p:cNvSpPr>
                  <p:nvPr/>
                </p:nvSpPr>
                <p:spPr bwMode="auto">
                  <a:xfrm>
                    <a:off x="453" y="806"/>
                    <a:ext cx="842" cy="403"/>
                  </a:xfrm>
                  <a:prstGeom prst="rect">
                    <a:avLst/>
                  </a:prstGeom>
                  <a:noFill/>
                  <a:ln w="7">
                    <a:solidFill>
                      <a:srgbClr val="A0A0A0"/>
                    </a:solidFill>
                    <a:miter lim="800000"/>
                    <a:headEnd/>
                    <a:tailEnd/>
                  </a:ln>
                  <a:effectLst/>
                </p:spPr>
                <p:txBody>
                  <a:bodyPr/>
                  <a:lstStyle/>
                  <a:p>
                    <a:endParaRPr lang="en-US"/>
                  </a:p>
                </p:txBody>
              </p:sp>
            </p:grpSp>
            <p:grpSp>
              <p:nvGrpSpPr>
                <p:cNvPr id="11" name="Group 37"/>
                <p:cNvGrpSpPr>
                  <a:grpSpLocks/>
                </p:cNvGrpSpPr>
                <p:nvPr/>
              </p:nvGrpSpPr>
              <p:grpSpPr bwMode="auto">
                <a:xfrm>
                  <a:off x="0" y="1209"/>
                  <a:ext cx="453" cy="403"/>
                  <a:chOff x="0" y="1209"/>
                  <a:chExt cx="453" cy="403"/>
                </a:xfrm>
              </p:grpSpPr>
              <p:sp>
                <p:nvSpPr>
                  <p:cNvPr id="196624" name="Rectangle 16"/>
                  <p:cNvSpPr>
                    <a:spLocks noChangeArrowheads="1"/>
                  </p:cNvSpPr>
                  <p:nvPr/>
                </p:nvSpPr>
                <p:spPr bwMode="auto">
                  <a:xfrm>
                    <a:off x="43" y="1209"/>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2</a:t>
                    </a:r>
                  </a:p>
                  <a:p>
                    <a:pPr algn="ctr"/>
                    <a:endParaRPr lang="en-US" sz="1400">
                      <a:latin typeface="Times New Roman" pitchFamily="18" charset="0"/>
                    </a:endParaRPr>
                  </a:p>
                </p:txBody>
              </p:sp>
              <p:sp>
                <p:nvSpPr>
                  <p:cNvPr id="196644" name="Rectangle 36"/>
                  <p:cNvSpPr>
                    <a:spLocks noChangeArrowheads="1"/>
                  </p:cNvSpPr>
                  <p:nvPr/>
                </p:nvSpPr>
                <p:spPr bwMode="auto">
                  <a:xfrm>
                    <a:off x="0" y="1209"/>
                    <a:ext cx="453" cy="403"/>
                  </a:xfrm>
                  <a:prstGeom prst="rect">
                    <a:avLst/>
                  </a:prstGeom>
                  <a:noFill/>
                  <a:ln w="7">
                    <a:solidFill>
                      <a:srgbClr val="A0A0A0"/>
                    </a:solidFill>
                    <a:miter lim="800000"/>
                    <a:headEnd/>
                    <a:tailEnd/>
                  </a:ln>
                  <a:effectLst/>
                </p:spPr>
                <p:txBody>
                  <a:bodyPr/>
                  <a:lstStyle/>
                  <a:p>
                    <a:endParaRPr lang="en-US"/>
                  </a:p>
                </p:txBody>
              </p:sp>
            </p:grpSp>
            <p:grpSp>
              <p:nvGrpSpPr>
                <p:cNvPr id="12" name="Group 39"/>
                <p:cNvGrpSpPr>
                  <a:grpSpLocks/>
                </p:cNvGrpSpPr>
                <p:nvPr/>
              </p:nvGrpSpPr>
              <p:grpSpPr bwMode="auto">
                <a:xfrm>
                  <a:off x="453" y="1209"/>
                  <a:ext cx="842" cy="403"/>
                  <a:chOff x="453" y="1209"/>
                  <a:chExt cx="842" cy="403"/>
                </a:xfrm>
              </p:grpSpPr>
              <p:sp>
                <p:nvSpPr>
                  <p:cNvPr id="196625" name="Rectangle 17"/>
                  <p:cNvSpPr>
                    <a:spLocks noChangeArrowheads="1" noTextEdit="1"/>
                  </p:cNvSpPr>
                  <p:nvPr/>
                </p:nvSpPr>
                <p:spPr bwMode="auto">
                  <a:xfrm>
                    <a:off x="496" y="1209"/>
                    <a:ext cx="756" cy="232"/>
                  </a:xfrm>
                  <a:prstGeom prst="rect">
                    <a:avLst/>
                  </a:prstGeom>
                  <a:noFill/>
                  <a:ln w="9525">
                    <a:noFill/>
                    <a:miter lim="800000"/>
                    <a:headEnd/>
                    <a:tailEnd/>
                  </a:ln>
                  <a:effectLst/>
                </p:spPr>
                <p:txBody>
                  <a:bodyPr>
                    <a:spAutoFit/>
                  </a:bodyPr>
                  <a:lstStyle/>
                  <a:p>
                    <a:endParaRPr lang="en-US"/>
                  </a:p>
                </p:txBody>
              </p:sp>
              <p:sp>
                <p:nvSpPr>
                  <p:cNvPr id="196646" name="Rectangle 38"/>
                  <p:cNvSpPr>
                    <a:spLocks noChangeArrowheads="1"/>
                  </p:cNvSpPr>
                  <p:nvPr/>
                </p:nvSpPr>
                <p:spPr bwMode="auto">
                  <a:xfrm>
                    <a:off x="453" y="1209"/>
                    <a:ext cx="842" cy="403"/>
                  </a:xfrm>
                  <a:prstGeom prst="rect">
                    <a:avLst/>
                  </a:prstGeom>
                  <a:noFill/>
                  <a:ln w="7">
                    <a:solidFill>
                      <a:srgbClr val="A0A0A0"/>
                    </a:solidFill>
                    <a:miter lim="800000"/>
                    <a:headEnd/>
                    <a:tailEnd/>
                  </a:ln>
                  <a:effectLst/>
                </p:spPr>
                <p:txBody>
                  <a:bodyPr/>
                  <a:lstStyle/>
                  <a:p>
                    <a:endParaRPr lang="en-US"/>
                  </a:p>
                </p:txBody>
              </p:sp>
            </p:grpSp>
            <p:grpSp>
              <p:nvGrpSpPr>
                <p:cNvPr id="13" name="Group 41"/>
                <p:cNvGrpSpPr>
                  <a:grpSpLocks/>
                </p:cNvGrpSpPr>
                <p:nvPr/>
              </p:nvGrpSpPr>
              <p:grpSpPr bwMode="auto">
                <a:xfrm>
                  <a:off x="0" y="1612"/>
                  <a:ext cx="453" cy="403"/>
                  <a:chOff x="0" y="1612"/>
                  <a:chExt cx="453" cy="403"/>
                </a:xfrm>
              </p:grpSpPr>
              <p:sp>
                <p:nvSpPr>
                  <p:cNvPr id="196626" name="Rectangle 18"/>
                  <p:cNvSpPr>
                    <a:spLocks noChangeArrowheads="1"/>
                  </p:cNvSpPr>
                  <p:nvPr/>
                </p:nvSpPr>
                <p:spPr bwMode="auto">
                  <a:xfrm>
                    <a:off x="43" y="1612"/>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3</a:t>
                    </a:r>
                  </a:p>
                  <a:p>
                    <a:pPr algn="ctr"/>
                    <a:endParaRPr lang="en-US" sz="1400">
                      <a:latin typeface="Times New Roman" pitchFamily="18" charset="0"/>
                    </a:endParaRPr>
                  </a:p>
                </p:txBody>
              </p:sp>
              <p:sp>
                <p:nvSpPr>
                  <p:cNvPr id="196648" name="Rectangle 40"/>
                  <p:cNvSpPr>
                    <a:spLocks noChangeArrowheads="1"/>
                  </p:cNvSpPr>
                  <p:nvPr/>
                </p:nvSpPr>
                <p:spPr bwMode="auto">
                  <a:xfrm>
                    <a:off x="0" y="1612"/>
                    <a:ext cx="453" cy="403"/>
                  </a:xfrm>
                  <a:prstGeom prst="rect">
                    <a:avLst/>
                  </a:prstGeom>
                  <a:noFill/>
                  <a:ln w="7">
                    <a:solidFill>
                      <a:srgbClr val="A0A0A0"/>
                    </a:solidFill>
                    <a:miter lim="800000"/>
                    <a:headEnd/>
                    <a:tailEnd/>
                  </a:ln>
                  <a:effectLst/>
                </p:spPr>
                <p:txBody>
                  <a:bodyPr/>
                  <a:lstStyle/>
                  <a:p>
                    <a:endParaRPr lang="en-US"/>
                  </a:p>
                </p:txBody>
              </p:sp>
            </p:grpSp>
            <p:grpSp>
              <p:nvGrpSpPr>
                <p:cNvPr id="14" name="Group 43"/>
                <p:cNvGrpSpPr>
                  <a:grpSpLocks/>
                </p:cNvGrpSpPr>
                <p:nvPr/>
              </p:nvGrpSpPr>
              <p:grpSpPr bwMode="auto">
                <a:xfrm>
                  <a:off x="453" y="1612"/>
                  <a:ext cx="842" cy="403"/>
                  <a:chOff x="453" y="1612"/>
                  <a:chExt cx="842" cy="403"/>
                </a:xfrm>
              </p:grpSpPr>
              <p:sp>
                <p:nvSpPr>
                  <p:cNvPr id="196627" name="Rectangle 19"/>
                  <p:cNvSpPr>
                    <a:spLocks noChangeArrowheads="1" noTextEdit="1"/>
                  </p:cNvSpPr>
                  <p:nvPr/>
                </p:nvSpPr>
                <p:spPr bwMode="auto">
                  <a:xfrm>
                    <a:off x="496" y="1612"/>
                    <a:ext cx="756" cy="232"/>
                  </a:xfrm>
                  <a:prstGeom prst="rect">
                    <a:avLst/>
                  </a:prstGeom>
                  <a:noFill/>
                  <a:ln w="9525">
                    <a:noFill/>
                    <a:miter lim="800000"/>
                    <a:headEnd/>
                    <a:tailEnd/>
                  </a:ln>
                  <a:effectLst/>
                </p:spPr>
                <p:txBody>
                  <a:bodyPr>
                    <a:spAutoFit/>
                  </a:bodyPr>
                  <a:lstStyle/>
                  <a:p>
                    <a:endParaRPr lang="en-US"/>
                  </a:p>
                </p:txBody>
              </p:sp>
              <p:sp>
                <p:nvSpPr>
                  <p:cNvPr id="196650" name="Rectangle 42"/>
                  <p:cNvSpPr>
                    <a:spLocks noChangeArrowheads="1"/>
                  </p:cNvSpPr>
                  <p:nvPr/>
                </p:nvSpPr>
                <p:spPr bwMode="auto">
                  <a:xfrm>
                    <a:off x="453" y="1612"/>
                    <a:ext cx="842" cy="403"/>
                  </a:xfrm>
                  <a:prstGeom prst="rect">
                    <a:avLst/>
                  </a:prstGeom>
                  <a:noFill/>
                  <a:ln w="7">
                    <a:solidFill>
                      <a:srgbClr val="A0A0A0"/>
                    </a:solidFill>
                    <a:miter lim="800000"/>
                    <a:headEnd/>
                    <a:tailEnd/>
                  </a:ln>
                  <a:effectLst/>
                </p:spPr>
                <p:txBody>
                  <a:bodyPr/>
                  <a:lstStyle/>
                  <a:p>
                    <a:endParaRPr lang="en-US"/>
                  </a:p>
                </p:txBody>
              </p:sp>
            </p:grpSp>
            <p:grpSp>
              <p:nvGrpSpPr>
                <p:cNvPr id="15" name="Group 45"/>
                <p:cNvGrpSpPr>
                  <a:grpSpLocks/>
                </p:cNvGrpSpPr>
                <p:nvPr/>
              </p:nvGrpSpPr>
              <p:grpSpPr bwMode="auto">
                <a:xfrm>
                  <a:off x="0" y="2015"/>
                  <a:ext cx="453" cy="403"/>
                  <a:chOff x="0" y="2015"/>
                  <a:chExt cx="453" cy="403"/>
                </a:xfrm>
              </p:grpSpPr>
              <p:sp>
                <p:nvSpPr>
                  <p:cNvPr id="196628" name="Rectangle 20"/>
                  <p:cNvSpPr>
                    <a:spLocks noChangeArrowheads="1"/>
                  </p:cNvSpPr>
                  <p:nvPr/>
                </p:nvSpPr>
                <p:spPr bwMode="auto">
                  <a:xfrm>
                    <a:off x="43" y="2015"/>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4</a:t>
                    </a:r>
                  </a:p>
                  <a:p>
                    <a:pPr algn="ctr"/>
                    <a:endParaRPr lang="en-US" sz="1400">
                      <a:latin typeface="Times New Roman" pitchFamily="18" charset="0"/>
                    </a:endParaRPr>
                  </a:p>
                </p:txBody>
              </p:sp>
              <p:sp>
                <p:nvSpPr>
                  <p:cNvPr id="196652" name="Rectangle 44"/>
                  <p:cNvSpPr>
                    <a:spLocks noChangeArrowheads="1"/>
                  </p:cNvSpPr>
                  <p:nvPr/>
                </p:nvSpPr>
                <p:spPr bwMode="auto">
                  <a:xfrm>
                    <a:off x="0" y="2015"/>
                    <a:ext cx="453" cy="403"/>
                  </a:xfrm>
                  <a:prstGeom prst="rect">
                    <a:avLst/>
                  </a:prstGeom>
                  <a:noFill/>
                  <a:ln w="7">
                    <a:solidFill>
                      <a:srgbClr val="A0A0A0"/>
                    </a:solidFill>
                    <a:miter lim="800000"/>
                    <a:headEnd/>
                    <a:tailEnd/>
                  </a:ln>
                  <a:effectLst/>
                </p:spPr>
                <p:txBody>
                  <a:bodyPr/>
                  <a:lstStyle/>
                  <a:p>
                    <a:endParaRPr lang="en-US"/>
                  </a:p>
                </p:txBody>
              </p:sp>
            </p:grpSp>
            <p:grpSp>
              <p:nvGrpSpPr>
                <p:cNvPr id="16" name="Group 47"/>
                <p:cNvGrpSpPr>
                  <a:grpSpLocks/>
                </p:cNvGrpSpPr>
                <p:nvPr/>
              </p:nvGrpSpPr>
              <p:grpSpPr bwMode="auto">
                <a:xfrm>
                  <a:off x="453" y="2015"/>
                  <a:ext cx="842" cy="403"/>
                  <a:chOff x="453" y="2015"/>
                  <a:chExt cx="842" cy="403"/>
                </a:xfrm>
              </p:grpSpPr>
              <p:sp>
                <p:nvSpPr>
                  <p:cNvPr id="196629" name="Rectangle 21"/>
                  <p:cNvSpPr>
                    <a:spLocks noChangeArrowheads="1" noTextEdit="1"/>
                  </p:cNvSpPr>
                  <p:nvPr/>
                </p:nvSpPr>
                <p:spPr bwMode="auto">
                  <a:xfrm>
                    <a:off x="496" y="2015"/>
                    <a:ext cx="756" cy="232"/>
                  </a:xfrm>
                  <a:prstGeom prst="rect">
                    <a:avLst/>
                  </a:prstGeom>
                  <a:noFill/>
                  <a:ln w="9525">
                    <a:noFill/>
                    <a:miter lim="800000"/>
                    <a:headEnd/>
                    <a:tailEnd/>
                  </a:ln>
                  <a:effectLst/>
                </p:spPr>
                <p:txBody>
                  <a:bodyPr>
                    <a:spAutoFit/>
                  </a:bodyPr>
                  <a:lstStyle/>
                  <a:p>
                    <a:endParaRPr lang="en-US"/>
                  </a:p>
                </p:txBody>
              </p:sp>
              <p:sp>
                <p:nvSpPr>
                  <p:cNvPr id="196654" name="Rectangle 46"/>
                  <p:cNvSpPr>
                    <a:spLocks noChangeArrowheads="1"/>
                  </p:cNvSpPr>
                  <p:nvPr/>
                </p:nvSpPr>
                <p:spPr bwMode="auto">
                  <a:xfrm>
                    <a:off x="453" y="2015"/>
                    <a:ext cx="842" cy="403"/>
                  </a:xfrm>
                  <a:prstGeom prst="rect">
                    <a:avLst/>
                  </a:prstGeom>
                  <a:noFill/>
                  <a:ln w="7">
                    <a:solidFill>
                      <a:srgbClr val="A0A0A0"/>
                    </a:solidFill>
                    <a:miter lim="800000"/>
                    <a:headEnd/>
                    <a:tailEnd/>
                  </a:ln>
                  <a:effectLst/>
                </p:spPr>
                <p:txBody>
                  <a:bodyPr/>
                  <a:lstStyle/>
                  <a:p>
                    <a:endParaRPr lang="en-US"/>
                  </a:p>
                </p:txBody>
              </p:sp>
            </p:grpSp>
            <p:grpSp>
              <p:nvGrpSpPr>
                <p:cNvPr id="17" name="Group 49"/>
                <p:cNvGrpSpPr>
                  <a:grpSpLocks/>
                </p:cNvGrpSpPr>
                <p:nvPr/>
              </p:nvGrpSpPr>
              <p:grpSpPr bwMode="auto">
                <a:xfrm>
                  <a:off x="0" y="2418"/>
                  <a:ext cx="453" cy="403"/>
                  <a:chOff x="0" y="2418"/>
                  <a:chExt cx="453" cy="403"/>
                </a:xfrm>
              </p:grpSpPr>
              <p:sp>
                <p:nvSpPr>
                  <p:cNvPr id="196630" name="Rectangle 22"/>
                  <p:cNvSpPr>
                    <a:spLocks noChangeArrowheads="1"/>
                  </p:cNvSpPr>
                  <p:nvPr/>
                </p:nvSpPr>
                <p:spPr bwMode="auto">
                  <a:xfrm>
                    <a:off x="43" y="2418"/>
                    <a:ext cx="367" cy="403"/>
                  </a:xfrm>
                  <a:prstGeom prst="rect">
                    <a:avLst/>
                  </a:prstGeom>
                  <a:noFill/>
                  <a:ln w="9525">
                    <a:noFill/>
                    <a:miter lim="800000"/>
                    <a:headEnd/>
                    <a:tailEnd/>
                  </a:ln>
                  <a:effectLst/>
                </p:spPr>
                <p:txBody>
                  <a:bodyPr/>
                  <a:lstStyle/>
                  <a:p>
                    <a:pPr algn="ctr" eaLnBrk="1" hangingPunct="1"/>
                    <a:r>
                      <a:rPr lang="en-US" sz="1400">
                        <a:latin typeface="Times New Roman" pitchFamily="18" charset="0"/>
                        <a:cs typeface="Times New Roman" pitchFamily="18" charset="0"/>
                      </a:rPr>
                      <a:t>5</a:t>
                    </a:r>
                  </a:p>
                  <a:p>
                    <a:pPr algn="ctr"/>
                    <a:endParaRPr lang="en-US" sz="1400">
                      <a:latin typeface="Times New Roman" pitchFamily="18" charset="0"/>
                    </a:endParaRPr>
                  </a:p>
                </p:txBody>
              </p:sp>
              <p:sp>
                <p:nvSpPr>
                  <p:cNvPr id="196656" name="Rectangle 48"/>
                  <p:cNvSpPr>
                    <a:spLocks noChangeArrowheads="1"/>
                  </p:cNvSpPr>
                  <p:nvPr/>
                </p:nvSpPr>
                <p:spPr bwMode="auto">
                  <a:xfrm>
                    <a:off x="0" y="2418"/>
                    <a:ext cx="453" cy="403"/>
                  </a:xfrm>
                  <a:prstGeom prst="rect">
                    <a:avLst/>
                  </a:prstGeom>
                  <a:noFill/>
                  <a:ln w="7">
                    <a:solidFill>
                      <a:srgbClr val="A0A0A0"/>
                    </a:solidFill>
                    <a:miter lim="800000"/>
                    <a:headEnd/>
                    <a:tailEnd/>
                  </a:ln>
                  <a:effectLst/>
                </p:spPr>
                <p:txBody>
                  <a:bodyPr/>
                  <a:lstStyle/>
                  <a:p>
                    <a:endParaRPr lang="en-US"/>
                  </a:p>
                </p:txBody>
              </p:sp>
            </p:grpSp>
            <p:grpSp>
              <p:nvGrpSpPr>
                <p:cNvPr id="18" name="Group 51"/>
                <p:cNvGrpSpPr>
                  <a:grpSpLocks/>
                </p:cNvGrpSpPr>
                <p:nvPr/>
              </p:nvGrpSpPr>
              <p:grpSpPr bwMode="auto">
                <a:xfrm>
                  <a:off x="453" y="2418"/>
                  <a:ext cx="842" cy="403"/>
                  <a:chOff x="453" y="2418"/>
                  <a:chExt cx="842" cy="403"/>
                </a:xfrm>
              </p:grpSpPr>
              <p:sp>
                <p:nvSpPr>
                  <p:cNvPr id="196631" name="Rectangle 23"/>
                  <p:cNvSpPr>
                    <a:spLocks noChangeArrowheads="1" noTextEdit="1"/>
                  </p:cNvSpPr>
                  <p:nvPr/>
                </p:nvSpPr>
                <p:spPr bwMode="auto">
                  <a:xfrm>
                    <a:off x="496" y="2418"/>
                    <a:ext cx="756" cy="232"/>
                  </a:xfrm>
                  <a:prstGeom prst="rect">
                    <a:avLst/>
                  </a:prstGeom>
                  <a:noFill/>
                  <a:ln w="9525">
                    <a:noFill/>
                    <a:miter lim="800000"/>
                    <a:headEnd/>
                    <a:tailEnd/>
                  </a:ln>
                  <a:effectLst/>
                </p:spPr>
                <p:txBody>
                  <a:bodyPr>
                    <a:spAutoFit/>
                  </a:bodyPr>
                  <a:lstStyle/>
                  <a:p>
                    <a:endParaRPr lang="en-US"/>
                  </a:p>
                </p:txBody>
              </p:sp>
              <p:sp>
                <p:nvSpPr>
                  <p:cNvPr id="196658" name="Rectangle 50"/>
                  <p:cNvSpPr>
                    <a:spLocks noChangeArrowheads="1"/>
                  </p:cNvSpPr>
                  <p:nvPr/>
                </p:nvSpPr>
                <p:spPr bwMode="auto">
                  <a:xfrm>
                    <a:off x="453" y="2418"/>
                    <a:ext cx="842" cy="403"/>
                  </a:xfrm>
                  <a:prstGeom prst="rect">
                    <a:avLst/>
                  </a:prstGeom>
                  <a:noFill/>
                  <a:ln w="7">
                    <a:solidFill>
                      <a:srgbClr val="A0A0A0"/>
                    </a:solidFill>
                    <a:miter lim="800000"/>
                    <a:headEnd/>
                    <a:tailEnd/>
                  </a:ln>
                  <a:effectLst/>
                </p:spPr>
                <p:txBody>
                  <a:bodyPr/>
                  <a:lstStyle/>
                  <a:p>
                    <a:endParaRPr lang="en-US"/>
                  </a:p>
                </p:txBody>
              </p:sp>
            </p:grpSp>
          </p:grpSp>
          <p:sp>
            <p:nvSpPr>
              <p:cNvPr id="196661" name="Rectangle 53"/>
              <p:cNvSpPr>
                <a:spLocks noChangeArrowheads="1"/>
              </p:cNvSpPr>
              <p:nvPr/>
            </p:nvSpPr>
            <p:spPr bwMode="auto">
              <a:xfrm>
                <a:off x="-3" y="-3"/>
                <a:ext cx="1301" cy="2827"/>
              </a:xfrm>
              <a:prstGeom prst="rect">
                <a:avLst/>
              </a:prstGeom>
              <a:noFill/>
              <a:ln w="9525">
                <a:solidFill>
                  <a:srgbClr val="A0A0A0"/>
                </a:solidFill>
                <a:miter lim="800000"/>
                <a:headEnd/>
                <a:tailEnd/>
              </a:ln>
              <a:effectLst/>
            </p:spPr>
            <p:txBody>
              <a:bodyPr/>
              <a:lstStyle/>
              <a:p>
                <a:endParaRPr lang="en-US"/>
              </a:p>
            </p:txBody>
          </p:sp>
        </p:grpSp>
      </p:grpSp>
      <p:sp>
        <p:nvSpPr>
          <p:cNvPr id="196610" name="Rectangle 2"/>
          <p:cNvSpPr>
            <a:spLocks noGrp="1" noChangeArrowheads="1"/>
          </p:cNvSpPr>
          <p:nvPr>
            <p:ph type="title"/>
          </p:nvPr>
        </p:nvSpPr>
        <p:spPr>
          <a:xfrm>
            <a:off x="1248198" y="-152400"/>
            <a:ext cx="7978394" cy="1462088"/>
          </a:xfrm>
        </p:spPr>
        <p:txBody>
          <a:bodyPr/>
          <a:lstStyle/>
          <a:p>
            <a:r>
              <a:rPr lang="en-US" sz="2800">
                <a:cs typeface="Times New Roman" pitchFamily="18" charset="0"/>
              </a:rPr>
              <a:t>Same coefficients for X~Bin(5,p)</a:t>
            </a:r>
            <a:r>
              <a:rPr lang="en-US"/>
              <a:t> </a:t>
            </a:r>
          </a:p>
        </p:txBody>
      </p:sp>
      <p:graphicFrame>
        <p:nvGraphicFramePr>
          <p:cNvPr id="196665" name="Object 57"/>
          <p:cNvGraphicFramePr>
            <a:graphicFrameLocks noChangeAspect="1"/>
          </p:cNvGraphicFramePr>
          <p:nvPr/>
        </p:nvGraphicFramePr>
        <p:xfrm>
          <a:off x="4602732" y="3810001"/>
          <a:ext cx="8363579" cy="2562225"/>
        </p:xfrm>
        <a:graphic>
          <a:graphicData uri="http://schemas.openxmlformats.org/presentationml/2006/ole">
            <p:oleObj spid="_x0000_s100354" name="Document" r:id="rId9" imgW="5632920" imgH="1771560" progId="Word.Document.8">
              <p:embed/>
            </p:oleObj>
          </a:graphicData>
        </a:graphic>
      </p:graphicFrame>
      <p:grpSp>
        <p:nvGrpSpPr>
          <p:cNvPr id="19" name="Group 87"/>
          <p:cNvGrpSpPr>
            <a:grpSpLocks/>
          </p:cNvGrpSpPr>
          <p:nvPr/>
        </p:nvGrpSpPr>
        <p:grpSpPr bwMode="auto">
          <a:xfrm>
            <a:off x="3354533" y="2209800"/>
            <a:ext cx="6006955" cy="1371600"/>
            <a:chOff x="2064" y="1392"/>
            <a:chExt cx="3696" cy="864"/>
          </a:xfrm>
        </p:grpSpPr>
        <p:graphicFrame>
          <p:nvGraphicFramePr>
            <p:cNvPr id="196664" name="Object 56"/>
            <p:cNvGraphicFramePr>
              <a:graphicFrameLocks noChangeAspect="1"/>
            </p:cNvGraphicFramePr>
            <p:nvPr/>
          </p:nvGraphicFramePr>
          <p:xfrm>
            <a:off x="2303" y="1392"/>
            <a:ext cx="3457" cy="510"/>
          </p:xfrm>
          <a:graphic>
            <a:graphicData uri="http://schemas.openxmlformats.org/presentationml/2006/ole">
              <p:oleObj spid="_x0000_s100355" name="Document" r:id="rId10" imgW="5486400" imgH="810768" progId="Word.Document.8">
                <p:embed/>
              </p:oleObj>
            </a:graphicData>
          </a:graphic>
        </p:graphicFrame>
        <p:sp>
          <p:nvSpPr>
            <p:cNvPr id="196692" name="Line 84"/>
            <p:cNvSpPr>
              <a:spLocks noChangeShapeType="1"/>
            </p:cNvSpPr>
            <p:nvPr/>
          </p:nvSpPr>
          <p:spPr bwMode="auto">
            <a:xfrm flipV="1">
              <a:off x="2064" y="1872"/>
              <a:ext cx="576" cy="384"/>
            </a:xfrm>
            <a:prstGeom prst="line">
              <a:avLst/>
            </a:prstGeom>
            <a:noFill/>
            <a:ln w="9525">
              <a:solidFill>
                <a:schemeClr val="folHlink"/>
              </a:solidFill>
              <a:round/>
              <a:headEnd/>
              <a:tailEnd type="triangle" w="med" len="med"/>
            </a:ln>
            <a:effectLst/>
          </p:spPr>
          <p:txBody>
            <a:bodyPr wrap="none" anchor="ctr"/>
            <a:lstStyle/>
            <a:p>
              <a:endParaRPr lang="en-US"/>
            </a:p>
          </p:txBody>
        </p:sp>
      </p:grpSp>
      <p:sp>
        <p:nvSpPr>
          <p:cNvPr id="196693" name="Line 85"/>
          <p:cNvSpPr>
            <a:spLocks noChangeShapeType="1"/>
          </p:cNvSpPr>
          <p:nvPr/>
        </p:nvSpPr>
        <p:spPr bwMode="auto">
          <a:xfrm>
            <a:off x="5382856" y="2971800"/>
            <a:ext cx="234037" cy="914400"/>
          </a:xfrm>
          <a:prstGeom prst="line">
            <a:avLst/>
          </a:prstGeom>
          <a:noFill/>
          <a:ln w="9525">
            <a:solidFill>
              <a:schemeClr val="folHlink"/>
            </a:solidFill>
            <a:round/>
            <a:headEnd/>
            <a:tailEnd type="triangle" w="med" len="med"/>
          </a:ln>
          <a:effectLst/>
        </p:spPr>
        <p:txBody>
          <a:bodyPr wrap="none" anchor="ctr"/>
          <a:lstStyle/>
          <a:p>
            <a:endParaRPr lang="en-US"/>
          </a:p>
        </p:txBody>
      </p:sp>
      <p:sp>
        <p:nvSpPr>
          <p:cNvPr id="196696" name="Text Box 88"/>
          <p:cNvSpPr txBox="1">
            <a:spLocks noChangeArrowheads="1"/>
          </p:cNvSpPr>
          <p:nvPr/>
        </p:nvSpPr>
        <p:spPr bwMode="auto">
          <a:xfrm>
            <a:off x="1326211" y="1295401"/>
            <a:ext cx="6475029" cy="366713"/>
          </a:xfrm>
          <a:prstGeom prst="rect">
            <a:avLst/>
          </a:prstGeom>
          <a:noFill/>
          <a:ln w="9525">
            <a:noFill/>
            <a:miter lim="800000"/>
            <a:headEnd/>
            <a:tailEnd/>
          </a:ln>
          <a:effectLst/>
        </p:spPr>
        <p:txBody>
          <a:bodyPr>
            <a:spAutoFit/>
          </a:bodyPr>
          <a:lstStyle/>
          <a:p>
            <a:pPr>
              <a:spcBef>
                <a:spcPct val="50000"/>
              </a:spcBef>
            </a:pPr>
            <a:r>
              <a:rPr lang="en-US"/>
              <a:t>For example, X=# heads in 5 coin tosses:</a:t>
            </a:r>
          </a:p>
        </p:txBody>
      </p:sp>
      <p:grpSp>
        <p:nvGrpSpPr>
          <p:cNvPr id="20" name="Group 92"/>
          <p:cNvGrpSpPr>
            <a:grpSpLocks/>
          </p:cNvGrpSpPr>
          <p:nvPr/>
        </p:nvGrpSpPr>
        <p:grpSpPr bwMode="auto">
          <a:xfrm>
            <a:off x="6319004" y="4343400"/>
            <a:ext cx="2262360" cy="923925"/>
            <a:chOff x="3888" y="2736"/>
            <a:chExt cx="1392" cy="582"/>
          </a:xfrm>
        </p:grpSpPr>
        <p:sp>
          <p:nvSpPr>
            <p:cNvPr id="196698" name="Text Box 90"/>
            <p:cNvSpPr txBox="1">
              <a:spLocks noChangeArrowheads="1"/>
            </p:cNvSpPr>
            <p:nvPr/>
          </p:nvSpPr>
          <p:spPr bwMode="auto">
            <a:xfrm>
              <a:off x="4464" y="2736"/>
              <a:ext cx="816" cy="582"/>
            </a:xfrm>
            <a:prstGeom prst="rect">
              <a:avLst/>
            </a:prstGeom>
            <a:solidFill>
              <a:srgbClr val="CCFFFF"/>
            </a:solidFill>
            <a:ln w="9525">
              <a:solidFill>
                <a:schemeClr val="tx1"/>
              </a:solidFill>
              <a:miter lim="800000"/>
              <a:headEnd/>
              <a:tailEnd/>
            </a:ln>
            <a:effectLst/>
          </p:spPr>
          <p:txBody>
            <a:bodyPr>
              <a:spAutoFit/>
            </a:bodyPr>
            <a:lstStyle/>
            <a:p>
              <a:pPr>
                <a:spcBef>
                  <a:spcPct val="50000"/>
                </a:spcBef>
              </a:pPr>
              <a:r>
                <a:rPr lang="en-US"/>
                <a:t>From line 5 of Pascal’s triangle!</a:t>
              </a:r>
            </a:p>
          </p:txBody>
        </p:sp>
        <p:sp>
          <p:nvSpPr>
            <p:cNvPr id="196699" name="Line 91"/>
            <p:cNvSpPr>
              <a:spLocks noChangeShapeType="1"/>
            </p:cNvSpPr>
            <p:nvPr/>
          </p:nvSpPr>
          <p:spPr bwMode="auto">
            <a:xfrm flipV="1">
              <a:off x="3888" y="3072"/>
              <a:ext cx="576" cy="192"/>
            </a:xfrm>
            <a:prstGeom prst="line">
              <a:avLst/>
            </a:prstGeom>
            <a:noFill/>
            <a:ln w="9525">
              <a:solidFill>
                <a:schemeClr val="tx1"/>
              </a:solidFill>
              <a:round/>
              <a:headEnd/>
              <a:tailEnd type="triangle" w="med" len="med"/>
            </a:ln>
            <a:effectLst/>
          </p:spPr>
          <p:txBody>
            <a:bodyPr/>
            <a:lstStyle/>
            <a:p>
              <a:endParaRPr lang="en-US"/>
            </a:p>
          </p:txBody>
        </p:sp>
      </p:grpSp>
      <p:sp>
        <p:nvSpPr>
          <p:cNvPr id="65" name="Slide Number Placeholder 6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6693"/>
                                        </p:tgtEl>
                                        <p:attrNameLst>
                                          <p:attrName>style.visibility</p:attrName>
                                        </p:attrNameLst>
                                      </p:cBhvr>
                                      <p:to>
                                        <p:strVal val="visible"/>
                                      </p:to>
                                    </p:set>
                                    <p:animEffect transition="in" filter="wipe(up)">
                                      <p:cBhvr>
                                        <p:cTn id="17" dur="500"/>
                                        <p:tgtEl>
                                          <p:spTgt spid="1966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6665"/>
                                        </p:tgtEl>
                                        <p:attrNameLst>
                                          <p:attrName>style.visibility</p:attrName>
                                        </p:attrNameLst>
                                      </p:cBhvr>
                                      <p:to>
                                        <p:strVal val="visible"/>
                                      </p:to>
                                    </p:set>
                                    <p:animEffect transition="in" filter="wipe(up)">
                                      <p:cBhvr>
                                        <p:cTn id="22" dur="500"/>
                                        <p:tgtEl>
                                          <p:spTgt spid="1966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6697"/>
                                        </p:tgtEl>
                                        <p:attrNameLst>
                                          <p:attrName>style.visibility</p:attrName>
                                        </p:attrNameLst>
                                      </p:cBhvr>
                                      <p:to>
                                        <p:strVal val="visible"/>
                                      </p:to>
                                    </p:set>
                                    <p:animEffect transition="in" filter="wipe(up)">
                                      <p:cBhvr>
                                        <p:cTn id="27" dur="500"/>
                                        <p:tgtEl>
                                          <p:spTgt spid="1966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7" grpId="0" animBg="1"/>
      <p:bldP spid="19669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2800" b="1">
                <a:solidFill>
                  <a:schemeClr val="folHlink"/>
                </a:solidFill>
                <a:latin typeface="Times New Roman" pitchFamily="18" charset="0"/>
              </a:rPr>
              <a:t>Relationship between binomial probability distribution and binomial expansion</a:t>
            </a:r>
            <a:endParaRPr lang="en-US" sz="2800" b="1" u="sng">
              <a:solidFill>
                <a:schemeClr val="tx1"/>
              </a:solidFill>
              <a:latin typeface="Times New Roman" pitchFamily="18" charset="0"/>
            </a:endParaRPr>
          </a:p>
        </p:txBody>
      </p:sp>
      <p:graphicFrame>
        <p:nvGraphicFramePr>
          <p:cNvPr id="197661" name="Object 29"/>
          <p:cNvGraphicFramePr>
            <a:graphicFrameLocks noChangeAspect="1"/>
          </p:cNvGraphicFramePr>
          <p:nvPr/>
        </p:nvGraphicFramePr>
        <p:xfrm>
          <a:off x="1326211" y="2133600"/>
          <a:ext cx="6531914" cy="2662238"/>
        </p:xfrm>
        <a:graphic>
          <a:graphicData uri="http://schemas.openxmlformats.org/presentationml/2006/ole">
            <p:oleObj spid="_x0000_s101378" name="Document" r:id="rId3" imgW="5486400" imgH="2295360" progId="Word.Document.8">
              <p:embed/>
            </p:oleObj>
          </a:graphicData>
        </a:graphic>
      </p:graphicFrame>
      <p:grpSp>
        <p:nvGrpSpPr>
          <p:cNvPr id="2" name="Group 43"/>
          <p:cNvGrpSpPr>
            <a:grpSpLocks/>
          </p:cNvGrpSpPr>
          <p:nvPr/>
        </p:nvGrpSpPr>
        <p:grpSpPr bwMode="auto">
          <a:xfrm>
            <a:off x="1326211" y="3505200"/>
            <a:ext cx="1248198" cy="1936750"/>
            <a:chOff x="816" y="2208"/>
            <a:chExt cx="768" cy="1220"/>
          </a:xfrm>
        </p:grpSpPr>
        <p:sp>
          <p:nvSpPr>
            <p:cNvPr id="197662" name="Line 30"/>
            <p:cNvSpPr>
              <a:spLocks noChangeShapeType="1"/>
            </p:cNvSpPr>
            <p:nvPr/>
          </p:nvSpPr>
          <p:spPr bwMode="auto">
            <a:xfrm flipH="1" flipV="1">
              <a:off x="1104"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69" name="Text Box 37"/>
            <p:cNvSpPr txBox="1">
              <a:spLocks noChangeArrowheads="1"/>
            </p:cNvSpPr>
            <p:nvPr/>
          </p:nvSpPr>
          <p:spPr bwMode="auto">
            <a:xfrm>
              <a:off x="816" y="3216"/>
              <a:ext cx="76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P(X=0)</a:t>
              </a:r>
            </a:p>
          </p:txBody>
        </p:sp>
      </p:grpSp>
      <p:grpSp>
        <p:nvGrpSpPr>
          <p:cNvPr id="3" name="Group 44"/>
          <p:cNvGrpSpPr>
            <a:grpSpLocks/>
          </p:cNvGrpSpPr>
          <p:nvPr/>
        </p:nvGrpSpPr>
        <p:grpSpPr bwMode="auto">
          <a:xfrm>
            <a:off x="2106335" y="3505200"/>
            <a:ext cx="858136" cy="1936750"/>
            <a:chOff x="1296" y="2208"/>
            <a:chExt cx="528" cy="1220"/>
          </a:xfrm>
        </p:grpSpPr>
        <p:sp>
          <p:nvSpPr>
            <p:cNvPr id="197663" name="Line 31"/>
            <p:cNvSpPr>
              <a:spLocks noChangeShapeType="1"/>
            </p:cNvSpPr>
            <p:nvPr/>
          </p:nvSpPr>
          <p:spPr bwMode="auto">
            <a:xfrm flipH="1" flipV="1">
              <a:off x="1488"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70" name="Text Box 38"/>
            <p:cNvSpPr txBox="1">
              <a:spLocks noChangeArrowheads="1"/>
            </p:cNvSpPr>
            <p:nvPr/>
          </p:nvSpPr>
          <p:spPr bwMode="auto">
            <a:xfrm>
              <a:off x="1296" y="3216"/>
              <a:ext cx="52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P(X=1)</a:t>
              </a:r>
            </a:p>
          </p:txBody>
        </p:sp>
      </p:grpSp>
      <p:grpSp>
        <p:nvGrpSpPr>
          <p:cNvPr id="4" name="Group 45"/>
          <p:cNvGrpSpPr>
            <a:grpSpLocks/>
          </p:cNvGrpSpPr>
          <p:nvPr/>
        </p:nvGrpSpPr>
        <p:grpSpPr bwMode="auto">
          <a:xfrm>
            <a:off x="2964471" y="3505200"/>
            <a:ext cx="858136" cy="1936750"/>
            <a:chOff x="1824" y="2208"/>
            <a:chExt cx="528" cy="1220"/>
          </a:xfrm>
        </p:grpSpPr>
        <p:sp>
          <p:nvSpPr>
            <p:cNvPr id="197664" name="Line 32"/>
            <p:cNvSpPr>
              <a:spLocks noChangeShapeType="1"/>
            </p:cNvSpPr>
            <p:nvPr/>
          </p:nvSpPr>
          <p:spPr bwMode="auto">
            <a:xfrm flipH="1" flipV="1">
              <a:off x="2016"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71" name="Text Box 39"/>
            <p:cNvSpPr txBox="1">
              <a:spLocks noChangeArrowheads="1"/>
            </p:cNvSpPr>
            <p:nvPr/>
          </p:nvSpPr>
          <p:spPr bwMode="auto">
            <a:xfrm>
              <a:off x="1824" y="3216"/>
              <a:ext cx="52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P(X=2)</a:t>
              </a:r>
            </a:p>
          </p:txBody>
        </p:sp>
      </p:grpSp>
      <p:grpSp>
        <p:nvGrpSpPr>
          <p:cNvPr id="5" name="Group 46"/>
          <p:cNvGrpSpPr>
            <a:grpSpLocks/>
          </p:cNvGrpSpPr>
          <p:nvPr/>
        </p:nvGrpSpPr>
        <p:grpSpPr bwMode="auto">
          <a:xfrm>
            <a:off x="3822608" y="3505200"/>
            <a:ext cx="858136" cy="1936750"/>
            <a:chOff x="2352" y="2208"/>
            <a:chExt cx="528" cy="1220"/>
          </a:xfrm>
        </p:grpSpPr>
        <p:sp>
          <p:nvSpPr>
            <p:cNvPr id="197665" name="Line 33"/>
            <p:cNvSpPr>
              <a:spLocks noChangeShapeType="1"/>
            </p:cNvSpPr>
            <p:nvPr/>
          </p:nvSpPr>
          <p:spPr bwMode="auto">
            <a:xfrm flipH="1" flipV="1">
              <a:off x="2592"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72" name="Text Box 40"/>
            <p:cNvSpPr txBox="1">
              <a:spLocks noChangeArrowheads="1"/>
            </p:cNvSpPr>
            <p:nvPr/>
          </p:nvSpPr>
          <p:spPr bwMode="auto">
            <a:xfrm>
              <a:off x="2352" y="3216"/>
              <a:ext cx="52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P(X=3)</a:t>
              </a:r>
            </a:p>
          </p:txBody>
        </p:sp>
      </p:grpSp>
      <p:grpSp>
        <p:nvGrpSpPr>
          <p:cNvPr id="6" name="Group 47"/>
          <p:cNvGrpSpPr>
            <a:grpSpLocks/>
          </p:cNvGrpSpPr>
          <p:nvPr/>
        </p:nvGrpSpPr>
        <p:grpSpPr bwMode="auto">
          <a:xfrm>
            <a:off x="4602732" y="3505200"/>
            <a:ext cx="858136" cy="1936750"/>
            <a:chOff x="2832" y="2208"/>
            <a:chExt cx="528" cy="1220"/>
          </a:xfrm>
        </p:grpSpPr>
        <p:sp>
          <p:nvSpPr>
            <p:cNvPr id="197666" name="Line 34"/>
            <p:cNvSpPr>
              <a:spLocks noChangeShapeType="1"/>
            </p:cNvSpPr>
            <p:nvPr/>
          </p:nvSpPr>
          <p:spPr bwMode="auto">
            <a:xfrm flipH="1" flipV="1">
              <a:off x="3072"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73" name="Text Box 41"/>
            <p:cNvSpPr txBox="1">
              <a:spLocks noChangeArrowheads="1"/>
            </p:cNvSpPr>
            <p:nvPr/>
          </p:nvSpPr>
          <p:spPr bwMode="auto">
            <a:xfrm>
              <a:off x="2832" y="3216"/>
              <a:ext cx="52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P(X=4)</a:t>
              </a:r>
            </a:p>
          </p:txBody>
        </p:sp>
      </p:grpSp>
      <p:grpSp>
        <p:nvGrpSpPr>
          <p:cNvPr id="7" name="Group 48"/>
          <p:cNvGrpSpPr>
            <a:grpSpLocks/>
          </p:cNvGrpSpPr>
          <p:nvPr/>
        </p:nvGrpSpPr>
        <p:grpSpPr bwMode="auto">
          <a:xfrm>
            <a:off x="5382856" y="3505200"/>
            <a:ext cx="858136" cy="1936750"/>
            <a:chOff x="3312" y="2208"/>
            <a:chExt cx="528" cy="1220"/>
          </a:xfrm>
        </p:grpSpPr>
        <p:sp>
          <p:nvSpPr>
            <p:cNvPr id="197667" name="Line 35"/>
            <p:cNvSpPr>
              <a:spLocks noChangeShapeType="1"/>
            </p:cNvSpPr>
            <p:nvPr/>
          </p:nvSpPr>
          <p:spPr bwMode="auto">
            <a:xfrm flipH="1" flipV="1">
              <a:off x="3456" y="2208"/>
              <a:ext cx="0" cy="1008"/>
            </a:xfrm>
            <a:prstGeom prst="line">
              <a:avLst/>
            </a:prstGeom>
            <a:noFill/>
            <a:ln w="9525">
              <a:solidFill>
                <a:schemeClr val="hlink"/>
              </a:solidFill>
              <a:round/>
              <a:headEnd/>
              <a:tailEnd type="triangle" w="med" len="med"/>
            </a:ln>
            <a:effectLst/>
          </p:spPr>
          <p:txBody>
            <a:bodyPr/>
            <a:lstStyle/>
            <a:p>
              <a:endParaRPr lang="en-US"/>
            </a:p>
          </p:txBody>
        </p:sp>
        <p:sp>
          <p:nvSpPr>
            <p:cNvPr id="197674" name="Text Box 42"/>
            <p:cNvSpPr txBox="1">
              <a:spLocks noChangeArrowheads="1"/>
            </p:cNvSpPr>
            <p:nvPr/>
          </p:nvSpPr>
          <p:spPr bwMode="auto">
            <a:xfrm>
              <a:off x="3312" y="3216"/>
              <a:ext cx="528" cy="212"/>
            </a:xfrm>
            <a:prstGeom prst="rect">
              <a:avLst/>
            </a:prstGeom>
            <a:noFill/>
            <a:ln w="9525">
              <a:noFill/>
              <a:miter lim="800000"/>
              <a:headEnd/>
              <a:tailEnd/>
            </a:ln>
            <a:effectLst/>
          </p:spPr>
          <p:txBody>
            <a:bodyPr>
              <a:spAutoFit/>
            </a:bodyPr>
            <a:lstStyle/>
            <a:p>
              <a:pPr>
                <a:spcBef>
                  <a:spcPct val="50000"/>
                </a:spcBef>
              </a:pPr>
              <a:r>
                <a:rPr lang="en-US" sz="1600">
                  <a:solidFill>
                    <a:schemeClr val="hlink"/>
                  </a:solidFill>
                </a:rPr>
                <a:t>P(X=5)</a:t>
              </a:r>
            </a:p>
          </p:txBody>
        </p:sp>
      </p:grpSp>
      <p:sp>
        <p:nvSpPr>
          <p:cNvPr id="22" name="Slide Number Placeholder 21"/>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661"/>
                                        </p:tgtEl>
                                        <p:attrNameLst>
                                          <p:attrName>style.visibility</p:attrName>
                                        </p:attrNameLst>
                                      </p:cBhvr>
                                      <p:to>
                                        <p:strVal val="visible"/>
                                      </p:to>
                                    </p:set>
                                    <p:anim calcmode="lin" valueType="num">
                                      <p:cBhvr additive="base">
                                        <p:cTn id="7" dur="500" fill="hold"/>
                                        <p:tgtEl>
                                          <p:spTgt spid="197661"/>
                                        </p:tgtEl>
                                        <p:attrNameLst>
                                          <p:attrName>ppt_x</p:attrName>
                                        </p:attrNameLst>
                                      </p:cBhvr>
                                      <p:tavLst>
                                        <p:tav tm="0">
                                          <p:val>
                                            <p:strVal val="0-#ppt_w/2"/>
                                          </p:val>
                                        </p:tav>
                                        <p:tav tm="100000">
                                          <p:val>
                                            <p:strVal val="#ppt_x"/>
                                          </p:val>
                                        </p:tav>
                                      </p:tavLst>
                                    </p:anim>
                                    <p:anim calcmode="lin" valueType="num">
                                      <p:cBhvr additive="base">
                                        <p:cTn id="8" dur="500" fill="hold"/>
                                        <p:tgtEl>
                                          <p:spTgt spid="1976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t>Practice problems</a:t>
            </a:r>
            <a:endParaRPr lang="en-US" u="sng"/>
          </a:p>
        </p:txBody>
      </p:sp>
      <p:sp>
        <p:nvSpPr>
          <p:cNvPr id="199683" name="Rectangle 3"/>
          <p:cNvSpPr>
            <a:spLocks noGrp="1" noChangeArrowheads="1"/>
          </p:cNvSpPr>
          <p:nvPr>
            <p:ph type="body" idx="1"/>
          </p:nvPr>
        </p:nvSpPr>
        <p:spPr/>
        <p:txBody>
          <a:bodyPr/>
          <a:lstStyle/>
          <a:p>
            <a:pPr>
              <a:lnSpc>
                <a:spcPct val="90000"/>
              </a:lnSpc>
              <a:buFont typeface="Wingdings" pitchFamily="2" charset="2"/>
              <a:buNone/>
            </a:pPr>
            <a:r>
              <a:rPr lang="en-US">
                <a:latin typeface="Times New Roman" pitchFamily="18" charset="0"/>
              </a:rPr>
              <a:t>	If the probability of being a smoker among a group of cases with lung cancer is .6, what’s the probability that in a group of 8 cases you have less than 2 smokers?  More than 5?</a:t>
            </a:r>
          </a:p>
          <a:p>
            <a:pPr>
              <a:lnSpc>
                <a:spcPct val="90000"/>
              </a:lnSpc>
              <a:buFont typeface="Wingdings" pitchFamily="2" charset="2"/>
              <a:buNone/>
            </a:pPr>
            <a:r>
              <a:rPr lang="en-US">
                <a:solidFill>
                  <a:srgbClr val="000000"/>
                </a:solidFill>
                <a:latin typeface="Times New Roman" pitchFamily="18" charset="0"/>
              </a:rPr>
              <a:t>	What are the expected value and variance of the number of smokers?</a:t>
            </a:r>
            <a:endParaRPr lang="en-US">
              <a:latin typeface="Times New Roman" pitchFamily="18" charset="0"/>
            </a:endParaRPr>
          </a:p>
          <a:p>
            <a:pPr>
              <a:lnSpc>
                <a:spcPct val="90000"/>
              </a:lnSpc>
            </a:pPr>
            <a:endParaRPr lang="en-US">
              <a:latin typeface="Times New Roman" pitchFamily="18" charset="0"/>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12" name="Rectangle 8"/>
          <p:cNvSpPr>
            <a:spLocks noChangeArrowheads="1"/>
          </p:cNvSpPr>
          <p:nvPr/>
        </p:nvSpPr>
        <p:spPr bwMode="auto">
          <a:xfrm rot="5400000">
            <a:off x="-78958" y="4605569"/>
            <a:ext cx="3200400" cy="390062"/>
          </a:xfrm>
          <a:prstGeom prst="rect">
            <a:avLst/>
          </a:prstGeom>
          <a:solidFill>
            <a:srgbClr val="FFFF99"/>
          </a:solidFill>
          <a:ln w="9525">
            <a:solidFill>
              <a:srgbClr val="FFFF99"/>
            </a:solidFill>
            <a:miter lim="800000"/>
            <a:headEnd/>
            <a:tailEnd/>
          </a:ln>
        </p:spPr>
        <p:txBody>
          <a:bodyPr/>
          <a:lstStyle/>
          <a:p>
            <a:endParaRPr lang="en-US"/>
          </a:p>
        </p:txBody>
      </p:sp>
      <p:sp>
        <p:nvSpPr>
          <p:cNvPr id="200706" name="Rectangle 2"/>
          <p:cNvSpPr>
            <a:spLocks noGrp="1" noChangeArrowheads="1"/>
          </p:cNvSpPr>
          <p:nvPr>
            <p:ph type="title"/>
          </p:nvPr>
        </p:nvSpPr>
        <p:spPr/>
        <p:txBody>
          <a:bodyPr/>
          <a:lstStyle/>
          <a:p>
            <a:r>
              <a:rPr lang="en-US"/>
              <a:t>Answer</a:t>
            </a:r>
          </a:p>
        </p:txBody>
      </p:sp>
      <p:graphicFrame>
        <p:nvGraphicFramePr>
          <p:cNvPr id="200708" name="Object 4"/>
          <p:cNvGraphicFramePr>
            <a:graphicFrameLocks noChangeAspect="1"/>
          </p:cNvGraphicFramePr>
          <p:nvPr/>
        </p:nvGraphicFramePr>
        <p:xfrm>
          <a:off x="0" y="-609600"/>
          <a:ext cx="8425339" cy="7085013"/>
        </p:xfrm>
        <a:graphic>
          <a:graphicData uri="http://schemas.openxmlformats.org/presentationml/2006/ole">
            <p:oleObj spid="_x0000_s102402" name="Document" r:id="rId3" imgW="5486400" imgH="4495680" progId="Word.Document.8">
              <p:embed/>
            </p:oleObj>
          </a:graphicData>
        </a:graphic>
      </p:graphicFrame>
      <p:sp>
        <p:nvSpPr>
          <p:cNvPr id="200709" name="Text Box 5"/>
          <p:cNvSpPr txBox="1">
            <a:spLocks noChangeArrowheads="1"/>
          </p:cNvSpPr>
          <p:nvPr/>
        </p:nvSpPr>
        <p:spPr bwMode="auto">
          <a:xfrm>
            <a:off x="4446708" y="990600"/>
            <a:ext cx="4085899" cy="3352800"/>
          </a:xfrm>
          <a:prstGeom prst="rect">
            <a:avLst/>
          </a:prstGeom>
          <a:solidFill>
            <a:srgbClr val="FFCC99"/>
          </a:solidFill>
          <a:ln w="9525">
            <a:solidFill>
              <a:srgbClr val="000000"/>
            </a:solidFill>
            <a:miter lim="800000"/>
            <a:headEnd/>
            <a:tailEnd/>
          </a:ln>
        </p:spPr>
        <p:txBody>
          <a:bodyPr/>
          <a:lstStyle/>
          <a:p>
            <a:pPr algn="ctr"/>
            <a:r>
              <a:rPr lang="en-US" sz="2400">
                <a:latin typeface="Times" pitchFamily="18" charset="0"/>
              </a:rPr>
              <a:t>1</a:t>
            </a:r>
          </a:p>
          <a:p>
            <a:pPr algn="ctr"/>
            <a:r>
              <a:rPr lang="en-US" sz="2400">
                <a:latin typeface="Times" pitchFamily="18" charset="0"/>
              </a:rPr>
              <a:t>1 1</a:t>
            </a:r>
          </a:p>
          <a:p>
            <a:pPr algn="ctr"/>
            <a:r>
              <a:rPr lang="en-US" sz="2400">
                <a:latin typeface="Times" pitchFamily="18" charset="0"/>
              </a:rPr>
              <a:t>1 2 1</a:t>
            </a:r>
          </a:p>
          <a:p>
            <a:pPr algn="ctr"/>
            <a:r>
              <a:rPr lang="en-US" sz="2400">
                <a:latin typeface="Times" pitchFamily="18" charset="0"/>
              </a:rPr>
              <a:t>1 3 3 1</a:t>
            </a:r>
          </a:p>
          <a:p>
            <a:pPr algn="ctr"/>
            <a:r>
              <a:rPr lang="en-US" sz="2400">
                <a:latin typeface="Times" pitchFamily="18" charset="0"/>
              </a:rPr>
              <a:t>1 4 6 4 1</a:t>
            </a:r>
          </a:p>
          <a:p>
            <a:pPr algn="ctr"/>
            <a:r>
              <a:rPr lang="en-US" sz="2400">
                <a:latin typeface="Times" pitchFamily="18" charset="0"/>
              </a:rPr>
              <a:t>1 5 10 10 5 1</a:t>
            </a:r>
          </a:p>
          <a:p>
            <a:pPr algn="ctr"/>
            <a:r>
              <a:rPr lang="en-US" sz="2400">
                <a:latin typeface="Times" pitchFamily="18" charset="0"/>
              </a:rPr>
              <a:t>1 6 15 20 15 6 1</a:t>
            </a:r>
          </a:p>
          <a:p>
            <a:pPr algn="ctr"/>
            <a:r>
              <a:rPr lang="en-US" sz="2400">
                <a:latin typeface="Times" pitchFamily="18" charset="0"/>
              </a:rPr>
              <a:t>1 7 21 35 35 21 7 1</a:t>
            </a:r>
          </a:p>
          <a:p>
            <a:pPr algn="ctr"/>
            <a:r>
              <a:rPr lang="en-US" sz="2400">
                <a:latin typeface="Times" pitchFamily="18" charset="0"/>
              </a:rPr>
              <a:t>1 8 28 56 70 56 28 8 1</a:t>
            </a:r>
          </a:p>
          <a:p>
            <a:pPr algn="ctr"/>
            <a:endParaRPr lang="en-US" sz="2400">
              <a:latin typeface="Times" pitchFamily="18" charset="0"/>
            </a:endParaRPr>
          </a:p>
          <a:p>
            <a:endParaRPr lang="en-US" sz="2400">
              <a:latin typeface="Times" pitchFamily="18" charset="0"/>
            </a:endParaRPr>
          </a:p>
        </p:txBody>
      </p:sp>
      <p:sp>
        <p:nvSpPr>
          <p:cNvPr id="200710" name="Rectangle 6"/>
          <p:cNvSpPr>
            <a:spLocks noChangeArrowheads="1"/>
          </p:cNvSpPr>
          <p:nvPr/>
        </p:nvSpPr>
        <p:spPr bwMode="auto">
          <a:xfrm>
            <a:off x="5070806" y="3886200"/>
            <a:ext cx="3042484" cy="381000"/>
          </a:xfrm>
          <a:prstGeom prst="rect">
            <a:avLst/>
          </a:prstGeom>
          <a:noFill/>
          <a:ln w="9525">
            <a:solidFill>
              <a:srgbClr val="000000"/>
            </a:solidFill>
            <a:miter lim="800000"/>
            <a:headEnd/>
            <a:tailEnd/>
          </a:ln>
        </p:spPr>
        <p:txBody>
          <a:bodyPr/>
          <a:lstStyle/>
          <a:p>
            <a:endParaRPr lang="en-US"/>
          </a:p>
        </p:txBody>
      </p:sp>
      <p:sp>
        <p:nvSpPr>
          <p:cNvPr id="200711" name="Line 7"/>
          <p:cNvSpPr>
            <a:spLocks noChangeShapeType="1"/>
          </p:cNvSpPr>
          <p:nvPr/>
        </p:nvSpPr>
        <p:spPr bwMode="auto">
          <a:xfrm flipH="1">
            <a:off x="1560248" y="4267200"/>
            <a:ext cx="4836769" cy="381000"/>
          </a:xfrm>
          <a:prstGeom prst="line">
            <a:avLst/>
          </a:prstGeom>
          <a:noFill/>
          <a:ln w="9525">
            <a:solidFill>
              <a:srgbClr val="000000"/>
            </a:solidFill>
            <a:round/>
            <a:headEnd/>
            <a:tailEnd type="triangle" w="med" len="med"/>
          </a:ln>
        </p:spPr>
        <p:txBody>
          <a:bodyPr/>
          <a:lstStyle/>
          <a:p>
            <a:endParaRPr lang="en-US"/>
          </a:p>
        </p:txBody>
      </p:sp>
      <p:sp>
        <p:nvSpPr>
          <p:cNvPr id="8" name="Slide Number Placeholder 7"/>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0709"/>
                                        </p:tgtEl>
                                        <p:attrNameLst>
                                          <p:attrName>style.visibility</p:attrName>
                                        </p:attrNameLst>
                                      </p:cBhvr>
                                      <p:to>
                                        <p:strVal val="visible"/>
                                      </p:to>
                                    </p:set>
                                    <p:animEffect transition="in" filter="wipe(up)">
                                      <p:cBhvr>
                                        <p:cTn id="7" dur="500"/>
                                        <p:tgtEl>
                                          <p:spTgt spid="20070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00710"/>
                                        </p:tgtEl>
                                        <p:attrNameLst>
                                          <p:attrName>style.visibility</p:attrName>
                                        </p:attrNameLst>
                                      </p:cBhvr>
                                      <p:to>
                                        <p:strVal val="visible"/>
                                      </p:to>
                                    </p:set>
                                    <p:anim calcmode="lin" valueType="num">
                                      <p:cBhvr>
                                        <p:cTn id="12" dur="500" fill="hold"/>
                                        <p:tgtEl>
                                          <p:spTgt spid="200710"/>
                                        </p:tgtEl>
                                        <p:attrNameLst>
                                          <p:attrName>ppt_w</p:attrName>
                                        </p:attrNameLst>
                                      </p:cBhvr>
                                      <p:tavLst>
                                        <p:tav tm="0">
                                          <p:val>
                                            <p:fltVal val="0"/>
                                          </p:val>
                                        </p:tav>
                                        <p:tav tm="100000">
                                          <p:val>
                                            <p:strVal val="#ppt_w"/>
                                          </p:val>
                                        </p:tav>
                                      </p:tavLst>
                                    </p:anim>
                                    <p:anim calcmode="lin" valueType="num">
                                      <p:cBhvr>
                                        <p:cTn id="13" dur="500" fill="hold"/>
                                        <p:tgtEl>
                                          <p:spTgt spid="2007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00711"/>
                                        </p:tgtEl>
                                        <p:attrNameLst>
                                          <p:attrName>style.visibility</p:attrName>
                                        </p:attrNameLst>
                                      </p:cBhvr>
                                      <p:to>
                                        <p:strVal val="visible"/>
                                      </p:to>
                                    </p:set>
                                    <p:animEffect transition="in" filter="wipe(up)">
                                      <p:cBhvr>
                                        <p:cTn id="18" dur="500"/>
                                        <p:tgtEl>
                                          <p:spTgt spid="2007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00708"/>
                                        </p:tgtEl>
                                        <p:attrNameLst>
                                          <p:attrName>style.visibility</p:attrName>
                                        </p:attrNameLst>
                                      </p:cBhvr>
                                      <p:to>
                                        <p:strVal val="visible"/>
                                      </p:to>
                                    </p:set>
                                    <p:animEffect transition="in" filter="wipe(right)">
                                      <p:cBhvr>
                                        <p:cTn id="23" dur="500"/>
                                        <p:tgtEl>
                                          <p:spTgt spid="20070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00712"/>
                                        </p:tgtEl>
                                        <p:attrNameLst>
                                          <p:attrName>style.visibility</p:attrName>
                                        </p:attrNameLst>
                                      </p:cBhvr>
                                      <p:to>
                                        <p:strVal val="visible"/>
                                      </p:to>
                                    </p:set>
                                    <p:animEffect transition="in" filter="slide(fromBottom)">
                                      <p:cBhvr>
                                        <p:cTn id="28" dur="500"/>
                                        <p:tgtEl>
                                          <p:spTgt spid="200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2" grpId="0" animBg="1"/>
      <p:bldP spid="200709" grpId="0" animBg="1" autoUpdateAnimBg="0"/>
      <p:bldP spid="200710" grpId="0" animBg="1"/>
      <p:bldP spid="2007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t>Answer, continued</a:t>
            </a:r>
          </a:p>
        </p:txBody>
      </p:sp>
      <p:grpSp>
        <p:nvGrpSpPr>
          <p:cNvPr id="2" name="Group 42"/>
          <p:cNvGrpSpPr>
            <a:grpSpLocks/>
          </p:cNvGrpSpPr>
          <p:nvPr/>
        </p:nvGrpSpPr>
        <p:grpSpPr bwMode="auto">
          <a:xfrm>
            <a:off x="1248198" y="2514601"/>
            <a:ext cx="6431148" cy="2035175"/>
            <a:chOff x="768" y="1584"/>
            <a:chExt cx="3957" cy="1282"/>
          </a:xfrm>
        </p:grpSpPr>
        <p:sp>
          <p:nvSpPr>
            <p:cNvPr id="201733" name="Text Box 5"/>
            <p:cNvSpPr txBox="1">
              <a:spLocks noChangeArrowheads="1"/>
            </p:cNvSpPr>
            <p:nvPr/>
          </p:nvSpPr>
          <p:spPr bwMode="auto">
            <a:xfrm>
              <a:off x="1999" y="2607"/>
              <a:ext cx="100" cy="101"/>
            </a:xfrm>
            <a:prstGeom prst="rect">
              <a:avLst/>
            </a:prstGeom>
            <a:solidFill>
              <a:srgbClr val="FFFFFF"/>
            </a:solidFill>
            <a:ln w="9525">
              <a:noFill/>
              <a:miter lim="800000"/>
              <a:headEnd/>
              <a:tailEnd/>
            </a:ln>
          </p:spPr>
          <p:txBody>
            <a:bodyPr lIns="0" tIns="0" rIns="0" bIns="0"/>
            <a:lstStyle/>
            <a:p>
              <a:r>
                <a:rPr lang="en-US" sz="2400">
                  <a:latin typeface="Times" pitchFamily="18" charset="0"/>
                </a:rPr>
                <a:t>1</a:t>
              </a:r>
            </a:p>
          </p:txBody>
        </p:sp>
        <p:sp>
          <p:nvSpPr>
            <p:cNvPr id="201734" name="Text Box 6"/>
            <p:cNvSpPr txBox="1">
              <a:spLocks noChangeArrowheads="1"/>
            </p:cNvSpPr>
            <p:nvPr/>
          </p:nvSpPr>
          <p:spPr bwMode="auto">
            <a:xfrm>
              <a:off x="2748" y="2607"/>
              <a:ext cx="90" cy="132"/>
            </a:xfrm>
            <a:prstGeom prst="rect">
              <a:avLst/>
            </a:prstGeom>
            <a:solidFill>
              <a:srgbClr val="FFFFFF"/>
            </a:solidFill>
            <a:ln w="9525">
              <a:noFill/>
              <a:miter lim="800000"/>
              <a:headEnd/>
              <a:tailEnd/>
            </a:ln>
          </p:spPr>
          <p:txBody>
            <a:bodyPr lIns="0" tIns="0" rIns="0" bIns="0"/>
            <a:lstStyle/>
            <a:p>
              <a:r>
                <a:rPr lang="en-US" sz="2400">
                  <a:latin typeface="Times" pitchFamily="18" charset="0"/>
                </a:rPr>
                <a:t>4</a:t>
              </a:r>
            </a:p>
          </p:txBody>
        </p:sp>
        <p:sp>
          <p:nvSpPr>
            <p:cNvPr id="201735" name="Text Box 7"/>
            <p:cNvSpPr txBox="1">
              <a:spLocks noChangeArrowheads="1"/>
            </p:cNvSpPr>
            <p:nvPr/>
          </p:nvSpPr>
          <p:spPr bwMode="auto">
            <a:xfrm>
              <a:off x="2998" y="2607"/>
              <a:ext cx="100" cy="140"/>
            </a:xfrm>
            <a:prstGeom prst="rect">
              <a:avLst/>
            </a:prstGeom>
            <a:solidFill>
              <a:srgbClr val="FFFFFF"/>
            </a:solidFill>
            <a:ln w="9525">
              <a:noFill/>
              <a:miter lim="800000"/>
              <a:headEnd/>
              <a:tailEnd/>
            </a:ln>
          </p:spPr>
          <p:txBody>
            <a:bodyPr lIns="0" tIns="0" rIns="0" bIns="0"/>
            <a:lstStyle/>
            <a:p>
              <a:r>
                <a:rPr lang="en-US" sz="2400">
                  <a:latin typeface="Times" pitchFamily="18" charset="0"/>
                </a:rPr>
                <a:t>5</a:t>
              </a:r>
            </a:p>
          </p:txBody>
        </p:sp>
        <p:sp>
          <p:nvSpPr>
            <p:cNvPr id="201736" name="Text Box 8"/>
            <p:cNvSpPr txBox="1">
              <a:spLocks noChangeArrowheads="1"/>
            </p:cNvSpPr>
            <p:nvPr/>
          </p:nvSpPr>
          <p:spPr bwMode="auto">
            <a:xfrm>
              <a:off x="2248" y="2607"/>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2</a:t>
              </a:r>
            </a:p>
          </p:txBody>
        </p:sp>
        <p:sp>
          <p:nvSpPr>
            <p:cNvPr id="201737" name="Text Box 9"/>
            <p:cNvSpPr txBox="1">
              <a:spLocks noChangeArrowheads="1"/>
            </p:cNvSpPr>
            <p:nvPr/>
          </p:nvSpPr>
          <p:spPr bwMode="auto">
            <a:xfrm>
              <a:off x="2498" y="2607"/>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3</a:t>
              </a:r>
            </a:p>
          </p:txBody>
        </p:sp>
        <p:sp>
          <p:nvSpPr>
            <p:cNvPr id="201739" name="Line 11"/>
            <p:cNvSpPr>
              <a:spLocks noChangeShapeType="1"/>
            </p:cNvSpPr>
            <p:nvPr/>
          </p:nvSpPr>
          <p:spPr bwMode="auto">
            <a:xfrm>
              <a:off x="1749" y="1584"/>
              <a:ext cx="0" cy="1282"/>
            </a:xfrm>
            <a:prstGeom prst="line">
              <a:avLst/>
            </a:prstGeom>
            <a:noFill/>
            <a:ln w="9525">
              <a:solidFill>
                <a:srgbClr val="000000"/>
              </a:solidFill>
              <a:round/>
              <a:headEnd/>
              <a:tailEnd/>
            </a:ln>
          </p:spPr>
          <p:txBody>
            <a:bodyPr/>
            <a:lstStyle/>
            <a:p>
              <a:endParaRPr lang="en-US"/>
            </a:p>
          </p:txBody>
        </p:sp>
        <p:sp>
          <p:nvSpPr>
            <p:cNvPr id="201742" name="Text Box 14"/>
            <p:cNvSpPr txBox="1">
              <a:spLocks noChangeArrowheads="1"/>
            </p:cNvSpPr>
            <p:nvPr/>
          </p:nvSpPr>
          <p:spPr bwMode="auto">
            <a:xfrm>
              <a:off x="3241" y="2607"/>
              <a:ext cx="10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6</a:t>
              </a:r>
            </a:p>
          </p:txBody>
        </p:sp>
        <p:sp>
          <p:nvSpPr>
            <p:cNvPr id="201743" name="Text Box 15"/>
            <p:cNvSpPr txBox="1">
              <a:spLocks noChangeArrowheads="1"/>
            </p:cNvSpPr>
            <p:nvPr/>
          </p:nvSpPr>
          <p:spPr bwMode="auto">
            <a:xfrm>
              <a:off x="3470" y="2599"/>
              <a:ext cx="111" cy="117"/>
            </a:xfrm>
            <a:prstGeom prst="rect">
              <a:avLst/>
            </a:prstGeom>
            <a:solidFill>
              <a:srgbClr val="FFFFFF"/>
            </a:solidFill>
            <a:ln w="9525">
              <a:noFill/>
              <a:miter lim="800000"/>
              <a:headEnd/>
              <a:tailEnd/>
            </a:ln>
          </p:spPr>
          <p:txBody>
            <a:bodyPr lIns="0" tIns="0" rIns="0" bIns="0"/>
            <a:lstStyle/>
            <a:p>
              <a:r>
                <a:rPr lang="en-US" sz="2400">
                  <a:latin typeface="Times" pitchFamily="18" charset="0"/>
                </a:rPr>
                <a:t>7</a:t>
              </a:r>
            </a:p>
          </p:txBody>
        </p:sp>
        <p:sp>
          <p:nvSpPr>
            <p:cNvPr id="201744" name="Text Box 16"/>
            <p:cNvSpPr txBox="1">
              <a:spLocks noChangeArrowheads="1"/>
            </p:cNvSpPr>
            <p:nvPr/>
          </p:nvSpPr>
          <p:spPr bwMode="auto">
            <a:xfrm>
              <a:off x="3720" y="2607"/>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8</a:t>
              </a:r>
            </a:p>
          </p:txBody>
        </p:sp>
        <p:grpSp>
          <p:nvGrpSpPr>
            <p:cNvPr id="3" name="Group 30"/>
            <p:cNvGrpSpPr>
              <a:grpSpLocks/>
            </p:cNvGrpSpPr>
            <p:nvPr/>
          </p:nvGrpSpPr>
          <p:grpSpPr bwMode="auto">
            <a:xfrm>
              <a:off x="1724" y="1608"/>
              <a:ext cx="2206" cy="888"/>
              <a:chOff x="1174" y="1320"/>
              <a:chExt cx="2206" cy="888"/>
            </a:xfrm>
          </p:grpSpPr>
          <p:sp>
            <p:nvSpPr>
              <p:cNvPr id="201738" name="Rectangle 10"/>
              <p:cNvSpPr>
                <a:spLocks noChangeArrowheads="1"/>
              </p:cNvSpPr>
              <p:nvPr/>
            </p:nvSpPr>
            <p:spPr bwMode="auto">
              <a:xfrm>
                <a:off x="1824" y="1903"/>
                <a:ext cx="257" cy="305"/>
              </a:xfrm>
              <a:prstGeom prst="rect">
                <a:avLst/>
              </a:prstGeom>
              <a:solidFill>
                <a:srgbClr val="00CCFF"/>
              </a:solidFill>
              <a:ln w="9525">
                <a:solidFill>
                  <a:srgbClr val="000000"/>
                </a:solidFill>
                <a:miter lim="800000"/>
                <a:headEnd/>
                <a:tailEnd/>
              </a:ln>
            </p:spPr>
            <p:txBody>
              <a:bodyPr/>
              <a:lstStyle/>
              <a:p>
                <a:endParaRPr lang="en-US"/>
              </a:p>
            </p:txBody>
          </p:sp>
          <p:sp>
            <p:nvSpPr>
              <p:cNvPr id="201740" name="Rectangle 12"/>
              <p:cNvSpPr>
                <a:spLocks noChangeArrowheads="1"/>
              </p:cNvSpPr>
              <p:nvPr/>
            </p:nvSpPr>
            <p:spPr bwMode="auto">
              <a:xfrm>
                <a:off x="2063" y="1611"/>
                <a:ext cx="258" cy="597"/>
              </a:xfrm>
              <a:prstGeom prst="rect">
                <a:avLst/>
              </a:prstGeom>
              <a:solidFill>
                <a:srgbClr val="00CCFF"/>
              </a:solidFill>
              <a:ln w="9525">
                <a:solidFill>
                  <a:srgbClr val="000000"/>
                </a:solidFill>
                <a:miter lim="800000"/>
                <a:headEnd/>
                <a:tailEnd/>
              </a:ln>
            </p:spPr>
            <p:txBody>
              <a:bodyPr/>
              <a:lstStyle/>
              <a:p>
                <a:endParaRPr lang="en-US"/>
              </a:p>
            </p:txBody>
          </p:sp>
          <p:sp>
            <p:nvSpPr>
              <p:cNvPr id="201741" name="Rectangle 13"/>
              <p:cNvSpPr>
                <a:spLocks noChangeArrowheads="1"/>
              </p:cNvSpPr>
              <p:nvPr/>
            </p:nvSpPr>
            <p:spPr bwMode="auto">
              <a:xfrm>
                <a:off x="1174" y="2169"/>
                <a:ext cx="180" cy="37"/>
              </a:xfrm>
              <a:prstGeom prst="rect">
                <a:avLst/>
              </a:prstGeom>
              <a:solidFill>
                <a:srgbClr val="00CCFF"/>
              </a:solidFill>
              <a:ln w="9525">
                <a:solidFill>
                  <a:srgbClr val="000000"/>
                </a:solidFill>
                <a:miter lim="800000"/>
                <a:headEnd/>
                <a:tailEnd/>
              </a:ln>
            </p:spPr>
            <p:txBody>
              <a:bodyPr/>
              <a:lstStyle/>
              <a:p>
                <a:endParaRPr lang="en-US"/>
              </a:p>
            </p:txBody>
          </p:sp>
          <p:sp>
            <p:nvSpPr>
              <p:cNvPr id="201745" name="Rectangle 17"/>
              <p:cNvSpPr>
                <a:spLocks noChangeArrowheads="1"/>
              </p:cNvSpPr>
              <p:nvPr/>
            </p:nvSpPr>
            <p:spPr bwMode="auto">
              <a:xfrm>
                <a:off x="1354" y="2156"/>
                <a:ext cx="260" cy="50"/>
              </a:xfrm>
              <a:prstGeom prst="rect">
                <a:avLst/>
              </a:prstGeom>
              <a:solidFill>
                <a:srgbClr val="00CCFF"/>
              </a:solidFill>
              <a:ln w="9525">
                <a:solidFill>
                  <a:srgbClr val="000000"/>
                </a:solidFill>
                <a:miter lim="800000"/>
                <a:headEnd/>
                <a:tailEnd/>
              </a:ln>
            </p:spPr>
            <p:txBody>
              <a:bodyPr/>
              <a:lstStyle/>
              <a:p>
                <a:endParaRPr lang="en-US"/>
              </a:p>
            </p:txBody>
          </p:sp>
          <p:sp>
            <p:nvSpPr>
              <p:cNvPr id="201746" name="Rectangle 18"/>
              <p:cNvSpPr>
                <a:spLocks noChangeArrowheads="1"/>
              </p:cNvSpPr>
              <p:nvPr/>
            </p:nvSpPr>
            <p:spPr bwMode="auto">
              <a:xfrm>
                <a:off x="1585" y="2101"/>
                <a:ext cx="240" cy="105"/>
              </a:xfrm>
              <a:prstGeom prst="rect">
                <a:avLst/>
              </a:prstGeom>
              <a:solidFill>
                <a:srgbClr val="00CCFF"/>
              </a:solidFill>
              <a:ln w="9525">
                <a:solidFill>
                  <a:srgbClr val="000000"/>
                </a:solidFill>
                <a:miter lim="800000"/>
                <a:headEnd/>
                <a:tailEnd/>
              </a:ln>
            </p:spPr>
            <p:txBody>
              <a:bodyPr/>
              <a:lstStyle/>
              <a:p>
                <a:endParaRPr lang="en-US"/>
              </a:p>
            </p:txBody>
          </p:sp>
          <p:sp>
            <p:nvSpPr>
              <p:cNvPr id="201747" name="Rectangle 19"/>
              <p:cNvSpPr>
                <a:spLocks noChangeArrowheads="1"/>
              </p:cNvSpPr>
              <p:nvPr/>
            </p:nvSpPr>
            <p:spPr bwMode="auto">
              <a:xfrm>
                <a:off x="2313" y="1320"/>
                <a:ext cx="277" cy="883"/>
              </a:xfrm>
              <a:prstGeom prst="rect">
                <a:avLst/>
              </a:prstGeom>
              <a:solidFill>
                <a:srgbClr val="00CCFF"/>
              </a:solidFill>
              <a:ln w="9525">
                <a:solidFill>
                  <a:srgbClr val="000000"/>
                </a:solidFill>
                <a:miter lim="800000"/>
                <a:headEnd/>
                <a:tailEnd/>
              </a:ln>
            </p:spPr>
            <p:txBody>
              <a:bodyPr/>
              <a:lstStyle/>
              <a:p>
                <a:endParaRPr lang="en-US"/>
              </a:p>
            </p:txBody>
          </p:sp>
          <p:sp>
            <p:nvSpPr>
              <p:cNvPr id="201748" name="Rectangle 20"/>
              <p:cNvSpPr>
                <a:spLocks noChangeArrowheads="1"/>
              </p:cNvSpPr>
              <p:nvPr/>
            </p:nvSpPr>
            <p:spPr bwMode="auto">
              <a:xfrm>
                <a:off x="2592" y="1728"/>
                <a:ext cx="240" cy="480"/>
              </a:xfrm>
              <a:prstGeom prst="rect">
                <a:avLst/>
              </a:prstGeom>
              <a:solidFill>
                <a:srgbClr val="00CCFF"/>
              </a:solidFill>
              <a:ln w="9525">
                <a:solidFill>
                  <a:srgbClr val="000000"/>
                </a:solidFill>
                <a:miter lim="800000"/>
                <a:headEnd/>
                <a:tailEnd/>
              </a:ln>
            </p:spPr>
            <p:txBody>
              <a:bodyPr/>
              <a:lstStyle/>
              <a:p>
                <a:endParaRPr lang="en-US"/>
              </a:p>
            </p:txBody>
          </p:sp>
          <p:sp>
            <p:nvSpPr>
              <p:cNvPr id="201749" name="Rectangle 21"/>
              <p:cNvSpPr>
                <a:spLocks noChangeArrowheads="1"/>
              </p:cNvSpPr>
              <p:nvPr/>
            </p:nvSpPr>
            <p:spPr bwMode="auto">
              <a:xfrm>
                <a:off x="2832" y="1968"/>
                <a:ext cx="288" cy="240"/>
              </a:xfrm>
              <a:prstGeom prst="rect">
                <a:avLst/>
              </a:prstGeom>
              <a:solidFill>
                <a:srgbClr val="00CCFF"/>
              </a:solidFill>
              <a:ln w="9525">
                <a:solidFill>
                  <a:srgbClr val="000000"/>
                </a:solidFill>
                <a:miter lim="800000"/>
                <a:headEnd/>
                <a:tailEnd/>
              </a:ln>
            </p:spPr>
            <p:txBody>
              <a:bodyPr/>
              <a:lstStyle/>
              <a:p>
                <a:endParaRPr lang="en-US"/>
              </a:p>
            </p:txBody>
          </p:sp>
          <p:sp>
            <p:nvSpPr>
              <p:cNvPr id="201750" name="Rectangle 22"/>
              <p:cNvSpPr>
                <a:spLocks noChangeArrowheads="1"/>
              </p:cNvSpPr>
              <p:nvPr/>
            </p:nvSpPr>
            <p:spPr bwMode="auto">
              <a:xfrm>
                <a:off x="3120" y="2160"/>
                <a:ext cx="260" cy="48"/>
              </a:xfrm>
              <a:prstGeom prst="rect">
                <a:avLst/>
              </a:prstGeom>
              <a:solidFill>
                <a:srgbClr val="00CCFF"/>
              </a:solidFill>
              <a:ln w="9525">
                <a:solidFill>
                  <a:srgbClr val="000000"/>
                </a:solidFill>
                <a:miter lim="800000"/>
                <a:headEnd/>
                <a:tailEnd/>
              </a:ln>
            </p:spPr>
            <p:txBody>
              <a:bodyPr/>
              <a:lstStyle/>
              <a:p>
                <a:endParaRPr lang="en-US"/>
              </a:p>
            </p:txBody>
          </p:sp>
        </p:grpSp>
        <p:sp>
          <p:nvSpPr>
            <p:cNvPr id="201751" name="Line 23" descr="Wide upward diagonal"/>
            <p:cNvSpPr>
              <a:spLocks noChangeShapeType="1"/>
            </p:cNvSpPr>
            <p:nvPr/>
          </p:nvSpPr>
          <p:spPr bwMode="auto">
            <a:xfrm>
              <a:off x="768" y="2490"/>
              <a:ext cx="3957" cy="0"/>
            </a:xfrm>
            <a:prstGeom prst="line">
              <a:avLst/>
            </a:prstGeom>
            <a:noFill/>
            <a:ln w="19050">
              <a:solidFill>
                <a:srgbClr val="000000"/>
              </a:solidFill>
              <a:round/>
              <a:headEnd/>
              <a:tailEnd/>
            </a:ln>
          </p:spPr>
          <p:txBody>
            <a:bodyPr/>
            <a:lstStyle/>
            <a:p>
              <a:endParaRPr lang="en-US"/>
            </a:p>
          </p:txBody>
        </p:sp>
        <p:sp>
          <p:nvSpPr>
            <p:cNvPr id="201752" name="Text Box 24"/>
            <p:cNvSpPr txBox="1">
              <a:spLocks noChangeArrowheads="1"/>
            </p:cNvSpPr>
            <p:nvPr/>
          </p:nvSpPr>
          <p:spPr bwMode="auto">
            <a:xfrm>
              <a:off x="1728" y="2583"/>
              <a:ext cx="100" cy="101"/>
            </a:xfrm>
            <a:prstGeom prst="rect">
              <a:avLst/>
            </a:prstGeom>
            <a:solidFill>
              <a:srgbClr val="FFFFFF"/>
            </a:solidFill>
            <a:ln w="9525">
              <a:noFill/>
              <a:miter lim="800000"/>
              <a:headEnd/>
              <a:tailEnd/>
            </a:ln>
          </p:spPr>
          <p:txBody>
            <a:bodyPr lIns="0" tIns="0" rIns="0" bIns="0"/>
            <a:lstStyle/>
            <a:p>
              <a:r>
                <a:rPr lang="en-US" sz="2400">
                  <a:latin typeface="Times" pitchFamily="18" charset="0"/>
                </a:rPr>
                <a:t>0</a:t>
              </a:r>
            </a:p>
          </p:txBody>
        </p:sp>
      </p:grpSp>
      <p:sp>
        <p:nvSpPr>
          <p:cNvPr id="25" name="Slide Number Placeholder 2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sp>
        <p:nvSpPr>
          <p:cNvPr id="16" name="Rectangle 15"/>
          <p:cNvSpPr/>
          <p:nvPr/>
        </p:nvSpPr>
        <p:spPr>
          <a:xfrm>
            <a:off x="490820" y="2732317"/>
            <a:ext cx="4167050" cy="60034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schemeClr val="tx1"/>
                </a:solidFill>
              </a:rPr>
              <a:t>Probability deals with </a:t>
            </a:r>
            <a:r>
              <a:rPr lang="en-US" b="1" dirty="0" smtClean="0">
                <a:solidFill>
                  <a:srgbClr val="A50021"/>
                </a:solidFill>
              </a:rPr>
              <a:t>predicting</a:t>
            </a:r>
            <a:r>
              <a:rPr lang="en-US" dirty="0" smtClean="0">
                <a:solidFill>
                  <a:schemeClr val="tx1"/>
                </a:solidFill>
              </a:rPr>
              <a:t> the likelihood of </a:t>
            </a:r>
            <a:r>
              <a:rPr lang="en-US" b="1" dirty="0" smtClean="0">
                <a:solidFill>
                  <a:schemeClr val="tx1"/>
                </a:solidFill>
              </a:rPr>
              <a:t>future</a:t>
            </a:r>
            <a:r>
              <a:rPr lang="en-US" dirty="0" smtClean="0">
                <a:solidFill>
                  <a:schemeClr val="tx1"/>
                </a:solidFill>
              </a:rPr>
              <a:t> events.</a:t>
            </a:r>
            <a:endParaRPr lang="en-IN" dirty="0">
              <a:solidFill>
                <a:srgbClr val="A50021"/>
              </a:solidFill>
            </a:endParaRPr>
          </a:p>
        </p:txBody>
      </p:sp>
      <p:sp>
        <p:nvSpPr>
          <p:cNvPr id="19" name="Content Placeholder 2"/>
          <p:cNvSpPr>
            <a:spLocks noGrp="1"/>
          </p:cNvSpPr>
          <p:nvPr>
            <p:ph idx="1"/>
          </p:nvPr>
        </p:nvSpPr>
        <p:spPr>
          <a:xfrm>
            <a:off x="483318" y="3596640"/>
            <a:ext cx="8425339" cy="2880360"/>
          </a:xfrm>
        </p:spPr>
        <p:txBody>
          <a:bodyPr>
            <a:normAutofit/>
          </a:bodyPr>
          <a:lstStyle/>
          <a:p>
            <a:pPr marL="1089025" lvl="1" indent="-1089025"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Example:</a:t>
            </a:r>
            <a:r>
              <a:rPr lang="en-US" sz="2000" dirty="0" smtClean="0">
                <a:latin typeface="Times New Roman" panose="02020603050405020304" pitchFamily="18" charset="0"/>
                <a:cs typeface="Times New Roman" panose="02020603050405020304" pitchFamily="18" charset="0"/>
              </a:rPr>
              <a:t> Consider there is a drawer containing 100 socks: 30 red, 20 blue and  50 black </a:t>
            </a:r>
            <a:r>
              <a:rPr lang="en-US" sz="2000" dirty="0">
                <a:latin typeface="Times New Roman" panose="02020603050405020304" pitchFamily="18" charset="0"/>
                <a:cs typeface="Times New Roman" panose="02020603050405020304" pitchFamily="18" charset="0"/>
              </a:rPr>
              <a:t>socks.</a:t>
            </a:r>
            <a:endParaRPr lang="en-US" sz="20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	We can use probability to answer questions about the selection of a</a:t>
            </a:r>
          </a:p>
          <a:p>
            <a:pPr marL="0" lvl="1" indent="0" algn="just">
              <a:buClr>
                <a:schemeClr val="accent3"/>
              </a:buClr>
              <a:buSzPct val="9500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random sample of these </a:t>
            </a:r>
            <a:r>
              <a:rPr lang="en-US" sz="2000" dirty="0">
                <a:latin typeface="Times New Roman" panose="02020603050405020304" pitchFamily="18" charset="0"/>
                <a:cs typeface="Times New Roman" panose="02020603050405020304" pitchFamily="18" charset="0"/>
              </a:rPr>
              <a:t>socks.</a:t>
            </a:r>
            <a:endParaRPr lang="en-US" sz="2000" dirty="0" smtClean="0">
              <a:latin typeface="Times New Roman" panose="02020603050405020304" pitchFamily="18" charset="0"/>
              <a:cs typeface="Times New Roman" panose="02020603050405020304" pitchFamily="18" charset="0"/>
            </a:endParaRPr>
          </a:p>
          <a:p>
            <a:pPr marL="615950" lvl="2" indent="-342900" algn="just">
              <a:buClr>
                <a:schemeClr val="accent3"/>
              </a:buClr>
              <a:buSzPct val="95000"/>
            </a:pPr>
            <a:r>
              <a:rPr lang="en-US" sz="1800" b="1" dirty="0" smtClean="0">
                <a:latin typeface="Times New Roman" panose="02020603050405020304" pitchFamily="18" charset="0"/>
                <a:cs typeface="Times New Roman" panose="02020603050405020304" pitchFamily="18" charset="0"/>
              </a:rPr>
              <a:t>PQ1. </a:t>
            </a:r>
            <a:r>
              <a:rPr lang="en-US" sz="1800" dirty="0" smtClean="0">
                <a:latin typeface="Times New Roman" panose="02020603050405020304" pitchFamily="18" charset="0"/>
                <a:cs typeface="Times New Roman" panose="02020603050405020304" pitchFamily="18" charset="0"/>
              </a:rPr>
              <a:t>What is the probability that we draw two blue </a:t>
            </a:r>
            <a:r>
              <a:rPr lang="en-US" sz="1800" dirty="0">
                <a:latin typeface="Times New Roman" panose="02020603050405020304" pitchFamily="18" charset="0"/>
                <a:cs typeface="Times New Roman" panose="02020603050405020304" pitchFamily="18" charset="0"/>
              </a:rPr>
              <a:t>socks </a:t>
            </a:r>
            <a:r>
              <a:rPr lang="en-US" sz="1800" dirty="0" smtClean="0">
                <a:latin typeface="Times New Roman" panose="02020603050405020304" pitchFamily="18" charset="0"/>
                <a:cs typeface="Times New Roman" panose="02020603050405020304" pitchFamily="18" charset="0"/>
              </a:rPr>
              <a:t>or two red </a:t>
            </a:r>
            <a:r>
              <a:rPr lang="en-US" sz="1800" dirty="0">
                <a:latin typeface="Times New Roman" panose="02020603050405020304" pitchFamily="18" charset="0"/>
                <a:cs typeface="Times New Roman" panose="02020603050405020304" pitchFamily="18" charset="0"/>
              </a:rPr>
              <a:t>socks </a:t>
            </a:r>
            <a:r>
              <a:rPr lang="en-US" sz="1800" dirty="0" smtClean="0">
                <a:latin typeface="Times New Roman" panose="02020603050405020304" pitchFamily="18" charset="0"/>
                <a:cs typeface="Times New Roman" panose="02020603050405020304" pitchFamily="18" charset="0"/>
              </a:rPr>
              <a:t>from the drawer?</a:t>
            </a:r>
          </a:p>
          <a:p>
            <a:pPr marL="615950" lvl="2" indent="-342900" algn="just">
              <a:buClr>
                <a:schemeClr val="accent3"/>
              </a:buClr>
              <a:buSzPct val="95000"/>
            </a:pPr>
            <a:r>
              <a:rPr lang="en-US" sz="1800" b="1" dirty="0" smtClean="0">
                <a:latin typeface="Times New Roman" panose="02020603050405020304" pitchFamily="18" charset="0"/>
                <a:cs typeface="Times New Roman" panose="02020603050405020304" pitchFamily="18" charset="0"/>
              </a:rPr>
              <a:t>PQ2. </a:t>
            </a:r>
            <a:r>
              <a:rPr lang="en-US" sz="1800" dirty="0" smtClean="0">
                <a:latin typeface="Times New Roman" panose="02020603050405020304" pitchFamily="18" charset="0"/>
                <a:cs typeface="Times New Roman" panose="02020603050405020304" pitchFamily="18" charset="0"/>
              </a:rPr>
              <a:t>What is the probability that we pull out three socks or have matching pair?</a:t>
            </a:r>
          </a:p>
          <a:p>
            <a:pPr marL="615950" lvl="2" indent="-342900" algn="just">
              <a:buClr>
                <a:schemeClr val="accent3"/>
              </a:buClr>
              <a:buSzPct val="95000"/>
            </a:pPr>
            <a:r>
              <a:rPr lang="en-US" sz="1800" b="1" dirty="0" smtClean="0">
                <a:latin typeface="Times New Roman" panose="02020603050405020304" pitchFamily="18" charset="0"/>
                <a:cs typeface="Times New Roman" panose="02020603050405020304" pitchFamily="18" charset="0"/>
              </a:rPr>
              <a:t>PQ3</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What is the probability that we draw five socks and they are all black?</a:t>
            </a:r>
            <a:endParaRPr lang="en-US" sz="1800" b="1" dirty="0" smtClean="0">
              <a:latin typeface="Times New Roman" panose="02020603050405020304" pitchFamily="18" charset="0"/>
              <a:cs typeface="Times New Roman" panose="02020603050405020304" pitchFamily="18" charset="0"/>
            </a:endParaRPr>
          </a:p>
        </p:txBody>
      </p:sp>
      <p:sp>
        <p:nvSpPr>
          <p:cNvPr id="8" name="Rectangle 7"/>
          <p:cNvSpPr/>
          <p:nvPr/>
        </p:nvSpPr>
        <p:spPr>
          <a:xfrm>
            <a:off x="4833005" y="2721426"/>
            <a:ext cx="4167050" cy="6112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schemeClr val="tx1"/>
                </a:solidFill>
              </a:rPr>
              <a:t>Statistics involves the </a:t>
            </a:r>
            <a:r>
              <a:rPr lang="en-US" b="1" dirty="0" smtClean="0">
                <a:solidFill>
                  <a:srgbClr val="A50021"/>
                </a:solidFill>
              </a:rPr>
              <a:t>analysis</a:t>
            </a:r>
            <a:r>
              <a:rPr lang="en-US" dirty="0" smtClean="0">
                <a:solidFill>
                  <a:srgbClr val="FF0000"/>
                </a:solidFill>
              </a:rPr>
              <a:t> </a:t>
            </a:r>
            <a:r>
              <a:rPr lang="en-US" dirty="0" smtClean="0">
                <a:solidFill>
                  <a:srgbClr val="A50021"/>
                </a:solidFill>
              </a:rPr>
              <a:t>of the </a:t>
            </a:r>
            <a:r>
              <a:rPr lang="en-US" b="1" dirty="0" smtClean="0">
                <a:solidFill>
                  <a:srgbClr val="A50021"/>
                </a:solidFill>
              </a:rPr>
              <a:t>frequency</a:t>
            </a:r>
            <a:r>
              <a:rPr lang="en-US" dirty="0" smtClean="0">
                <a:solidFill>
                  <a:schemeClr val="tx1"/>
                </a:solidFill>
              </a:rPr>
              <a:t> of </a:t>
            </a:r>
            <a:r>
              <a:rPr lang="en-US" b="1" dirty="0" smtClean="0">
                <a:solidFill>
                  <a:schemeClr val="tx1"/>
                </a:solidFill>
              </a:rPr>
              <a:t>past</a:t>
            </a:r>
            <a:r>
              <a:rPr lang="en-US" dirty="0" smtClean="0">
                <a:solidFill>
                  <a:schemeClr val="tx1"/>
                </a:solidFill>
              </a:rPr>
              <a:t> events</a:t>
            </a:r>
            <a:endParaRPr lang="en-IN" dirty="0">
              <a:solidFill>
                <a:srgbClr val="A50021"/>
              </a:solidFill>
            </a:endParaRPr>
          </a:p>
        </p:txBody>
      </p:sp>
      <p:sp>
        <p:nvSpPr>
          <p:cNvPr id="3" name="TextBox 2"/>
          <p:cNvSpPr txBox="1"/>
          <p:nvPr/>
        </p:nvSpPr>
        <p:spPr>
          <a:xfrm>
            <a:off x="600891" y="1502224"/>
            <a:ext cx="8510452" cy="1107996"/>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Probability is the chance of an </a:t>
            </a:r>
            <a:r>
              <a:rPr lang="en-US" dirty="0" smtClean="0">
                <a:solidFill>
                  <a:srgbClr val="A50021"/>
                </a:solidFill>
                <a:latin typeface="Times New Roman" panose="02020603050405020304" pitchFamily="18" charset="0"/>
                <a:cs typeface="Times New Roman" panose="02020603050405020304" pitchFamily="18" charset="0"/>
              </a:rPr>
              <a:t>outcome</a:t>
            </a:r>
            <a:r>
              <a:rPr lang="en-US" dirty="0" smtClean="0">
                <a:latin typeface="Times New Roman" panose="02020603050405020304" pitchFamily="18" charset="0"/>
                <a:cs typeface="Times New Roman" panose="02020603050405020304" pitchFamily="18" charset="0"/>
              </a:rPr>
              <a:t> in an </a:t>
            </a:r>
            <a:r>
              <a:rPr lang="en-US" dirty="0" smtClean="0">
                <a:solidFill>
                  <a:srgbClr val="A50021"/>
                </a:solidFill>
                <a:latin typeface="Times New Roman" panose="02020603050405020304" pitchFamily="18" charset="0"/>
                <a:cs typeface="Times New Roman" panose="02020603050405020304" pitchFamily="18" charset="0"/>
              </a:rPr>
              <a:t>experiment</a:t>
            </a:r>
            <a:r>
              <a:rPr lang="en-US"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(also called</a:t>
            </a:r>
            <a:r>
              <a:rPr lang="en-US" dirty="0" smtClean="0">
                <a:solidFill>
                  <a:srgbClr val="FF0000"/>
                </a:solidFill>
                <a:latin typeface="Times New Roman" panose="02020603050405020304" pitchFamily="18" charset="0"/>
                <a:cs typeface="Times New Roman" panose="02020603050405020304" pitchFamily="18" charset="0"/>
              </a:rPr>
              <a:t> </a:t>
            </a:r>
            <a:r>
              <a:rPr lang="en-US" dirty="0" smtClean="0">
                <a:solidFill>
                  <a:srgbClr val="A50021"/>
                </a:solidFill>
                <a:latin typeface="Times New Roman" panose="02020603050405020304" pitchFamily="18" charset="0"/>
                <a:cs typeface="Times New Roman" panose="02020603050405020304" pitchFamily="18" charset="0"/>
              </a:rPr>
              <a:t>event</a:t>
            </a:r>
            <a:r>
              <a:rPr lang="en-US" dirty="0" smtClean="0">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a:t>
            </a:r>
          </a:p>
          <a:p>
            <a:endParaRPr lang="en-US" sz="1200" dirty="0" smtClean="0">
              <a:solidFill>
                <a:srgbClr val="FF0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Event: Tossing a fair coin	</a:t>
            </a:r>
          </a:p>
          <a:p>
            <a:r>
              <a:rPr lang="en-US" dirty="0" smtClean="0">
                <a:latin typeface="Times New Roman" panose="02020603050405020304" pitchFamily="18" charset="0"/>
                <a:cs typeface="Times New Roman" panose="02020603050405020304" pitchFamily="18" charset="0"/>
              </a:rPr>
              <a:t>Outcome: Head, Tail</a:t>
            </a:r>
          </a:p>
        </p:txBody>
      </p:sp>
      <p:sp>
        <p:nvSpPr>
          <p:cNvPr id="11" name="Title 1"/>
          <p:cNvSpPr txBox="1">
            <a:spLocks/>
          </p:cNvSpPr>
          <p:nvPr/>
        </p:nvSpPr>
        <p:spPr>
          <a:xfrm>
            <a:off x="404948" y="260648"/>
            <a:ext cx="8425339" cy="931338"/>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smtClean="0">
                <a:solidFill>
                  <a:srgbClr val="A50021"/>
                </a:solidFill>
                <a:latin typeface="Times New Roman" pitchFamily="18" charset="0"/>
                <a:cs typeface="Times New Roman" pitchFamily="18" charset="0"/>
              </a:rPr>
              <a:t>Probability and Statistics</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6049335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t>Answer, continued</a:t>
            </a:r>
          </a:p>
        </p:txBody>
      </p:sp>
      <p:grpSp>
        <p:nvGrpSpPr>
          <p:cNvPr id="2" name="Group 29"/>
          <p:cNvGrpSpPr>
            <a:grpSpLocks/>
          </p:cNvGrpSpPr>
          <p:nvPr/>
        </p:nvGrpSpPr>
        <p:grpSpPr bwMode="auto">
          <a:xfrm>
            <a:off x="1248198" y="2514601"/>
            <a:ext cx="6431148" cy="2035175"/>
            <a:chOff x="218" y="1296"/>
            <a:chExt cx="3957" cy="1282"/>
          </a:xfrm>
        </p:grpSpPr>
        <p:sp>
          <p:nvSpPr>
            <p:cNvPr id="205827" name="Text Box 3"/>
            <p:cNvSpPr txBox="1">
              <a:spLocks noChangeArrowheads="1"/>
            </p:cNvSpPr>
            <p:nvPr/>
          </p:nvSpPr>
          <p:spPr bwMode="auto">
            <a:xfrm>
              <a:off x="1449" y="2319"/>
              <a:ext cx="100" cy="101"/>
            </a:xfrm>
            <a:prstGeom prst="rect">
              <a:avLst/>
            </a:prstGeom>
            <a:solidFill>
              <a:srgbClr val="FFFFFF"/>
            </a:solidFill>
            <a:ln w="9525">
              <a:noFill/>
              <a:miter lim="800000"/>
              <a:headEnd/>
              <a:tailEnd/>
            </a:ln>
          </p:spPr>
          <p:txBody>
            <a:bodyPr lIns="0" tIns="0" rIns="0" bIns="0"/>
            <a:lstStyle/>
            <a:p>
              <a:r>
                <a:rPr lang="en-US" sz="2400">
                  <a:latin typeface="Times" pitchFamily="18" charset="0"/>
                </a:rPr>
                <a:t>1</a:t>
              </a:r>
            </a:p>
          </p:txBody>
        </p:sp>
        <p:sp>
          <p:nvSpPr>
            <p:cNvPr id="205828" name="Text Box 4"/>
            <p:cNvSpPr txBox="1">
              <a:spLocks noChangeArrowheads="1"/>
            </p:cNvSpPr>
            <p:nvPr/>
          </p:nvSpPr>
          <p:spPr bwMode="auto">
            <a:xfrm>
              <a:off x="2198" y="2319"/>
              <a:ext cx="90" cy="132"/>
            </a:xfrm>
            <a:prstGeom prst="rect">
              <a:avLst/>
            </a:prstGeom>
            <a:solidFill>
              <a:srgbClr val="FFFFFF"/>
            </a:solidFill>
            <a:ln w="9525">
              <a:noFill/>
              <a:miter lim="800000"/>
              <a:headEnd/>
              <a:tailEnd/>
            </a:ln>
          </p:spPr>
          <p:txBody>
            <a:bodyPr lIns="0" tIns="0" rIns="0" bIns="0"/>
            <a:lstStyle/>
            <a:p>
              <a:r>
                <a:rPr lang="en-US" sz="2400">
                  <a:latin typeface="Times" pitchFamily="18" charset="0"/>
                </a:rPr>
                <a:t>4</a:t>
              </a:r>
            </a:p>
          </p:txBody>
        </p:sp>
        <p:sp>
          <p:nvSpPr>
            <p:cNvPr id="205829" name="Text Box 5"/>
            <p:cNvSpPr txBox="1">
              <a:spLocks noChangeArrowheads="1"/>
            </p:cNvSpPr>
            <p:nvPr/>
          </p:nvSpPr>
          <p:spPr bwMode="auto">
            <a:xfrm>
              <a:off x="2448" y="2319"/>
              <a:ext cx="100" cy="140"/>
            </a:xfrm>
            <a:prstGeom prst="rect">
              <a:avLst/>
            </a:prstGeom>
            <a:solidFill>
              <a:srgbClr val="FFFFFF"/>
            </a:solidFill>
            <a:ln w="9525">
              <a:noFill/>
              <a:miter lim="800000"/>
              <a:headEnd/>
              <a:tailEnd/>
            </a:ln>
          </p:spPr>
          <p:txBody>
            <a:bodyPr lIns="0" tIns="0" rIns="0" bIns="0"/>
            <a:lstStyle/>
            <a:p>
              <a:r>
                <a:rPr lang="en-US" sz="2400">
                  <a:latin typeface="Times" pitchFamily="18" charset="0"/>
                </a:rPr>
                <a:t>5</a:t>
              </a:r>
            </a:p>
          </p:txBody>
        </p:sp>
        <p:sp>
          <p:nvSpPr>
            <p:cNvPr id="205830" name="Text Box 6"/>
            <p:cNvSpPr txBox="1">
              <a:spLocks noChangeArrowheads="1"/>
            </p:cNvSpPr>
            <p:nvPr/>
          </p:nvSpPr>
          <p:spPr bwMode="auto">
            <a:xfrm>
              <a:off x="1698" y="2319"/>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2</a:t>
              </a:r>
            </a:p>
          </p:txBody>
        </p:sp>
        <p:sp>
          <p:nvSpPr>
            <p:cNvPr id="205831" name="Text Box 7"/>
            <p:cNvSpPr txBox="1">
              <a:spLocks noChangeArrowheads="1"/>
            </p:cNvSpPr>
            <p:nvPr/>
          </p:nvSpPr>
          <p:spPr bwMode="auto">
            <a:xfrm>
              <a:off x="1948" y="2319"/>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3</a:t>
              </a:r>
            </a:p>
          </p:txBody>
        </p:sp>
        <p:sp>
          <p:nvSpPr>
            <p:cNvPr id="205832" name="Line 8"/>
            <p:cNvSpPr>
              <a:spLocks noChangeShapeType="1"/>
            </p:cNvSpPr>
            <p:nvPr/>
          </p:nvSpPr>
          <p:spPr bwMode="auto">
            <a:xfrm>
              <a:off x="1199" y="1296"/>
              <a:ext cx="0" cy="1282"/>
            </a:xfrm>
            <a:prstGeom prst="line">
              <a:avLst/>
            </a:prstGeom>
            <a:noFill/>
            <a:ln w="9525">
              <a:solidFill>
                <a:srgbClr val="000000"/>
              </a:solidFill>
              <a:round/>
              <a:headEnd/>
              <a:tailEnd/>
            </a:ln>
          </p:spPr>
          <p:txBody>
            <a:bodyPr/>
            <a:lstStyle/>
            <a:p>
              <a:endParaRPr lang="en-US"/>
            </a:p>
          </p:txBody>
        </p:sp>
        <p:sp>
          <p:nvSpPr>
            <p:cNvPr id="205833" name="Text Box 9"/>
            <p:cNvSpPr txBox="1">
              <a:spLocks noChangeArrowheads="1"/>
            </p:cNvSpPr>
            <p:nvPr/>
          </p:nvSpPr>
          <p:spPr bwMode="auto">
            <a:xfrm>
              <a:off x="2691" y="2319"/>
              <a:ext cx="10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6</a:t>
              </a:r>
            </a:p>
          </p:txBody>
        </p:sp>
        <p:sp>
          <p:nvSpPr>
            <p:cNvPr id="205834" name="Text Box 10"/>
            <p:cNvSpPr txBox="1">
              <a:spLocks noChangeArrowheads="1"/>
            </p:cNvSpPr>
            <p:nvPr/>
          </p:nvSpPr>
          <p:spPr bwMode="auto">
            <a:xfrm>
              <a:off x="2920" y="2311"/>
              <a:ext cx="111" cy="117"/>
            </a:xfrm>
            <a:prstGeom prst="rect">
              <a:avLst/>
            </a:prstGeom>
            <a:solidFill>
              <a:srgbClr val="FFFFFF"/>
            </a:solidFill>
            <a:ln w="9525">
              <a:noFill/>
              <a:miter lim="800000"/>
              <a:headEnd/>
              <a:tailEnd/>
            </a:ln>
          </p:spPr>
          <p:txBody>
            <a:bodyPr lIns="0" tIns="0" rIns="0" bIns="0"/>
            <a:lstStyle/>
            <a:p>
              <a:r>
                <a:rPr lang="en-US" sz="2400">
                  <a:latin typeface="Times" pitchFamily="18" charset="0"/>
                </a:rPr>
                <a:t>7</a:t>
              </a:r>
            </a:p>
          </p:txBody>
        </p:sp>
        <p:sp>
          <p:nvSpPr>
            <p:cNvPr id="205835" name="Text Box 11"/>
            <p:cNvSpPr txBox="1">
              <a:spLocks noChangeArrowheads="1"/>
            </p:cNvSpPr>
            <p:nvPr/>
          </p:nvSpPr>
          <p:spPr bwMode="auto">
            <a:xfrm>
              <a:off x="3170" y="2319"/>
              <a:ext cx="110" cy="116"/>
            </a:xfrm>
            <a:prstGeom prst="rect">
              <a:avLst/>
            </a:prstGeom>
            <a:solidFill>
              <a:srgbClr val="FFFFFF"/>
            </a:solidFill>
            <a:ln w="9525">
              <a:noFill/>
              <a:miter lim="800000"/>
              <a:headEnd/>
              <a:tailEnd/>
            </a:ln>
          </p:spPr>
          <p:txBody>
            <a:bodyPr lIns="0" tIns="0" rIns="0" bIns="0"/>
            <a:lstStyle/>
            <a:p>
              <a:r>
                <a:rPr lang="en-US" sz="2400">
                  <a:latin typeface="Times" pitchFamily="18" charset="0"/>
                </a:rPr>
                <a:t>8</a:t>
              </a:r>
            </a:p>
          </p:txBody>
        </p:sp>
        <p:grpSp>
          <p:nvGrpSpPr>
            <p:cNvPr id="3" name="Group 12"/>
            <p:cNvGrpSpPr>
              <a:grpSpLocks/>
            </p:cNvGrpSpPr>
            <p:nvPr/>
          </p:nvGrpSpPr>
          <p:grpSpPr bwMode="auto">
            <a:xfrm>
              <a:off x="1174" y="1320"/>
              <a:ext cx="2206" cy="888"/>
              <a:chOff x="1174" y="1320"/>
              <a:chExt cx="2206" cy="888"/>
            </a:xfrm>
          </p:grpSpPr>
          <p:sp>
            <p:nvSpPr>
              <p:cNvPr id="205837" name="Rectangle 13"/>
              <p:cNvSpPr>
                <a:spLocks noChangeArrowheads="1"/>
              </p:cNvSpPr>
              <p:nvPr/>
            </p:nvSpPr>
            <p:spPr bwMode="auto">
              <a:xfrm>
                <a:off x="1824" y="1903"/>
                <a:ext cx="257" cy="305"/>
              </a:xfrm>
              <a:prstGeom prst="rect">
                <a:avLst/>
              </a:prstGeom>
              <a:solidFill>
                <a:srgbClr val="00CCFF"/>
              </a:solidFill>
              <a:ln w="9525">
                <a:solidFill>
                  <a:srgbClr val="000000"/>
                </a:solidFill>
                <a:miter lim="800000"/>
                <a:headEnd/>
                <a:tailEnd/>
              </a:ln>
            </p:spPr>
            <p:txBody>
              <a:bodyPr/>
              <a:lstStyle/>
              <a:p>
                <a:endParaRPr lang="en-US"/>
              </a:p>
            </p:txBody>
          </p:sp>
          <p:sp>
            <p:nvSpPr>
              <p:cNvPr id="205838" name="Rectangle 14"/>
              <p:cNvSpPr>
                <a:spLocks noChangeArrowheads="1"/>
              </p:cNvSpPr>
              <p:nvPr/>
            </p:nvSpPr>
            <p:spPr bwMode="auto">
              <a:xfrm>
                <a:off x="2063" y="1611"/>
                <a:ext cx="258" cy="597"/>
              </a:xfrm>
              <a:prstGeom prst="rect">
                <a:avLst/>
              </a:prstGeom>
              <a:solidFill>
                <a:srgbClr val="00CCFF"/>
              </a:solidFill>
              <a:ln w="9525">
                <a:solidFill>
                  <a:srgbClr val="000000"/>
                </a:solidFill>
                <a:miter lim="800000"/>
                <a:headEnd/>
                <a:tailEnd/>
              </a:ln>
            </p:spPr>
            <p:txBody>
              <a:bodyPr/>
              <a:lstStyle/>
              <a:p>
                <a:endParaRPr lang="en-US"/>
              </a:p>
            </p:txBody>
          </p:sp>
          <p:sp>
            <p:nvSpPr>
              <p:cNvPr id="205839" name="Rectangle 15" descr="Wide upward diagonal"/>
              <p:cNvSpPr>
                <a:spLocks noChangeArrowheads="1"/>
              </p:cNvSpPr>
              <p:nvPr/>
            </p:nvSpPr>
            <p:spPr bwMode="auto">
              <a:xfrm>
                <a:off x="1174" y="2169"/>
                <a:ext cx="180" cy="37"/>
              </a:xfrm>
              <a:prstGeom prst="rect">
                <a:avLst/>
              </a:prstGeom>
              <a:pattFill prst="wdUpDiag">
                <a:fgClr>
                  <a:srgbClr val="00CCFF"/>
                </a:fgClr>
                <a:bgClr>
                  <a:srgbClr val="FFFFFF"/>
                </a:bgClr>
              </a:pattFill>
              <a:ln w="9525">
                <a:solidFill>
                  <a:srgbClr val="000000"/>
                </a:solidFill>
                <a:miter lim="800000"/>
                <a:headEnd/>
                <a:tailEnd/>
              </a:ln>
            </p:spPr>
            <p:txBody>
              <a:bodyPr/>
              <a:lstStyle/>
              <a:p>
                <a:endParaRPr lang="en-US"/>
              </a:p>
            </p:txBody>
          </p:sp>
          <p:sp>
            <p:nvSpPr>
              <p:cNvPr id="205840" name="Rectangle 16" descr="Wide upward diagonal"/>
              <p:cNvSpPr>
                <a:spLocks noChangeArrowheads="1"/>
              </p:cNvSpPr>
              <p:nvPr/>
            </p:nvSpPr>
            <p:spPr bwMode="auto">
              <a:xfrm>
                <a:off x="1354" y="2156"/>
                <a:ext cx="260" cy="50"/>
              </a:xfrm>
              <a:prstGeom prst="rect">
                <a:avLst/>
              </a:prstGeom>
              <a:pattFill prst="wdUpDiag">
                <a:fgClr>
                  <a:srgbClr val="00CCFF"/>
                </a:fgClr>
                <a:bgClr>
                  <a:srgbClr val="FFFFFF"/>
                </a:bgClr>
              </a:pattFill>
              <a:ln w="9525">
                <a:solidFill>
                  <a:srgbClr val="000000"/>
                </a:solidFill>
                <a:miter lim="800000"/>
                <a:headEnd/>
                <a:tailEnd/>
              </a:ln>
            </p:spPr>
            <p:txBody>
              <a:bodyPr/>
              <a:lstStyle/>
              <a:p>
                <a:endParaRPr lang="en-US"/>
              </a:p>
            </p:txBody>
          </p:sp>
          <p:sp>
            <p:nvSpPr>
              <p:cNvPr id="205841" name="Rectangle 17"/>
              <p:cNvSpPr>
                <a:spLocks noChangeArrowheads="1"/>
              </p:cNvSpPr>
              <p:nvPr/>
            </p:nvSpPr>
            <p:spPr bwMode="auto">
              <a:xfrm>
                <a:off x="1585" y="2101"/>
                <a:ext cx="240" cy="105"/>
              </a:xfrm>
              <a:prstGeom prst="rect">
                <a:avLst/>
              </a:prstGeom>
              <a:solidFill>
                <a:srgbClr val="00CCFF"/>
              </a:solidFill>
              <a:ln w="9525">
                <a:solidFill>
                  <a:srgbClr val="000000"/>
                </a:solidFill>
                <a:miter lim="800000"/>
                <a:headEnd/>
                <a:tailEnd/>
              </a:ln>
            </p:spPr>
            <p:txBody>
              <a:bodyPr/>
              <a:lstStyle/>
              <a:p>
                <a:endParaRPr lang="en-US"/>
              </a:p>
            </p:txBody>
          </p:sp>
          <p:sp>
            <p:nvSpPr>
              <p:cNvPr id="205842" name="Rectangle 18"/>
              <p:cNvSpPr>
                <a:spLocks noChangeArrowheads="1"/>
              </p:cNvSpPr>
              <p:nvPr/>
            </p:nvSpPr>
            <p:spPr bwMode="auto">
              <a:xfrm>
                <a:off x="2313" y="1320"/>
                <a:ext cx="277" cy="883"/>
              </a:xfrm>
              <a:prstGeom prst="rect">
                <a:avLst/>
              </a:prstGeom>
              <a:solidFill>
                <a:srgbClr val="00CCFF"/>
              </a:solidFill>
              <a:ln w="9525">
                <a:solidFill>
                  <a:srgbClr val="000000"/>
                </a:solidFill>
                <a:miter lim="800000"/>
                <a:headEnd/>
                <a:tailEnd/>
              </a:ln>
            </p:spPr>
            <p:txBody>
              <a:bodyPr/>
              <a:lstStyle/>
              <a:p>
                <a:endParaRPr lang="en-US"/>
              </a:p>
            </p:txBody>
          </p:sp>
          <p:sp>
            <p:nvSpPr>
              <p:cNvPr id="205843" name="Rectangle 19" descr="Wide upward diagonal"/>
              <p:cNvSpPr>
                <a:spLocks noChangeArrowheads="1"/>
              </p:cNvSpPr>
              <p:nvPr/>
            </p:nvSpPr>
            <p:spPr bwMode="auto">
              <a:xfrm>
                <a:off x="2592" y="1728"/>
                <a:ext cx="240" cy="480"/>
              </a:xfrm>
              <a:prstGeom prst="rect">
                <a:avLst/>
              </a:prstGeom>
              <a:pattFill prst="wdUpDiag">
                <a:fgClr>
                  <a:srgbClr val="00CCFF"/>
                </a:fgClr>
                <a:bgClr>
                  <a:srgbClr val="FFFFFF"/>
                </a:bgClr>
              </a:pattFill>
              <a:ln w="9525">
                <a:solidFill>
                  <a:srgbClr val="000000"/>
                </a:solidFill>
                <a:miter lim="800000"/>
                <a:headEnd/>
                <a:tailEnd/>
              </a:ln>
            </p:spPr>
            <p:txBody>
              <a:bodyPr/>
              <a:lstStyle/>
              <a:p>
                <a:endParaRPr lang="en-US"/>
              </a:p>
            </p:txBody>
          </p:sp>
          <p:sp>
            <p:nvSpPr>
              <p:cNvPr id="205844" name="Rectangle 20" descr="Wide upward diagonal"/>
              <p:cNvSpPr>
                <a:spLocks noChangeArrowheads="1"/>
              </p:cNvSpPr>
              <p:nvPr/>
            </p:nvSpPr>
            <p:spPr bwMode="auto">
              <a:xfrm>
                <a:off x="2832" y="1968"/>
                <a:ext cx="288" cy="240"/>
              </a:xfrm>
              <a:prstGeom prst="rect">
                <a:avLst/>
              </a:prstGeom>
              <a:pattFill prst="wdUpDiag">
                <a:fgClr>
                  <a:srgbClr val="00CCFF"/>
                </a:fgClr>
                <a:bgClr>
                  <a:srgbClr val="FFFFFF"/>
                </a:bgClr>
              </a:pattFill>
              <a:ln w="9525">
                <a:solidFill>
                  <a:srgbClr val="000000"/>
                </a:solidFill>
                <a:miter lim="800000"/>
                <a:headEnd/>
                <a:tailEnd/>
              </a:ln>
            </p:spPr>
            <p:txBody>
              <a:bodyPr/>
              <a:lstStyle/>
              <a:p>
                <a:endParaRPr lang="en-US"/>
              </a:p>
            </p:txBody>
          </p:sp>
          <p:sp>
            <p:nvSpPr>
              <p:cNvPr id="205845" name="Rectangle 21" descr="Wide upward diagonal"/>
              <p:cNvSpPr>
                <a:spLocks noChangeArrowheads="1"/>
              </p:cNvSpPr>
              <p:nvPr/>
            </p:nvSpPr>
            <p:spPr bwMode="auto">
              <a:xfrm>
                <a:off x="3120" y="2160"/>
                <a:ext cx="260" cy="48"/>
              </a:xfrm>
              <a:prstGeom prst="rect">
                <a:avLst/>
              </a:prstGeom>
              <a:pattFill prst="wdUpDiag">
                <a:fgClr>
                  <a:srgbClr val="00CCFF"/>
                </a:fgClr>
                <a:bgClr>
                  <a:srgbClr val="FFFFFF"/>
                </a:bgClr>
              </a:pattFill>
              <a:ln w="9525">
                <a:solidFill>
                  <a:srgbClr val="000000"/>
                </a:solidFill>
                <a:miter lim="800000"/>
                <a:headEnd/>
                <a:tailEnd/>
              </a:ln>
            </p:spPr>
            <p:txBody>
              <a:bodyPr/>
              <a:lstStyle/>
              <a:p>
                <a:endParaRPr lang="en-US"/>
              </a:p>
            </p:txBody>
          </p:sp>
        </p:grpSp>
        <p:sp>
          <p:nvSpPr>
            <p:cNvPr id="205846" name="Line 22" descr="Wide upward diagonal"/>
            <p:cNvSpPr>
              <a:spLocks noChangeShapeType="1"/>
            </p:cNvSpPr>
            <p:nvPr/>
          </p:nvSpPr>
          <p:spPr bwMode="auto">
            <a:xfrm>
              <a:off x="218" y="2202"/>
              <a:ext cx="3957" cy="0"/>
            </a:xfrm>
            <a:prstGeom prst="line">
              <a:avLst/>
            </a:prstGeom>
            <a:noFill/>
            <a:ln w="19050">
              <a:solidFill>
                <a:srgbClr val="000000"/>
              </a:solidFill>
              <a:round/>
              <a:headEnd/>
              <a:tailEnd/>
            </a:ln>
          </p:spPr>
          <p:txBody>
            <a:bodyPr/>
            <a:lstStyle/>
            <a:p>
              <a:endParaRPr lang="en-US"/>
            </a:p>
          </p:txBody>
        </p:sp>
        <p:sp>
          <p:nvSpPr>
            <p:cNvPr id="205847" name="Text Box 23"/>
            <p:cNvSpPr txBox="1">
              <a:spLocks noChangeArrowheads="1"/>
            </p:cNvSpPr>
            <p:nvPr/>
          </p:nvSpPr>
          <p:spPr bwMode="auto">
            <a:xfrm>
              <a:off x="1178" y="2295"/>
              <a:ext cx="100" cy="101"/>
            </a:xfrm>
            <a:prstGeom prst="rect">
              <a:avLst/>
            </a:prstGeom>
            <a:solidFill>
              <a:srgbClr val="FFFFFF"/>
            </a:solidFill>
            <a:ln w="9525">
              <a:noFill/>
              <a:miter lim="800000"/>
              <a:headEnd/>
              <a:tailEnd/>
            </a:ln>
          </p:spPr>
          <p:txBody>
            <a:bodyPr lIns="0" tIns="0" rIns="0" bIns="0"/>
            <a:lstStyle/>
            <a:p>
              <a:r>
                <a:rPr lang="en-US" sz="2400">
                  <a:latin typeface="Times" pitchFamily="18" charset="0"/>
                </a:rPr>
                <a:t>0</a:t>
              </a:r>
            </a:p>
          </p:txBody>
        </p:sp>
      </p:grpSp>
      <p:sp>
        <p:nvSpPr>
          <p:cNvPr id="205852" name="Text Box 28"/>
          <p:cNvSpPr txBox="1">
            <a:spLocks noChangeArrowheads="1"/>
          </p:cNvSpPr>
          <p:nvPr/>
        </p:nvSpPr>
        <p:spPr bwMode="auto">
          <a:xfrm>
            <a:off x="3042484" y="5257800"/>
            <a:ext cx="3565817" cy="1144588"/>
          </a:xfrm>
          <a:prstGeom prst="rect">
            <a:avLst/>
          </a:prstGeom>
          <a:solidFill>
            <a:srgbClr val="CCFFCC"/>
          </a:solidFill>
          <a:ln w="9525">
            <a:solidFill>
              <a:srgbClr val="000000"/>
            </a:solidFill>
            <a:miter lim="800000"/>
            <a:headEnd/>
            <a:tailEnd/>
          </a:ln>
        </p:spPr>
        <p:txBody>
          <a:bodyPr/>
          <a:lstStyle/>
          <a:p>
            <a:r>
              <a:rPr lang="en-US" sz="2400">
                <a:latin typeface="Times" pitchFamily="18" charset="0"/>
              </a:rPr>
              <a:t>E(X) =  8 (.6) = 4.8</a:t>
            </a:r>
          </a:p>
          <a:p>
            <a:r>
              <a:rPr lang="en-US" sz="2400">
                <a:latin typeface="Times" pitchFamily="18" charset="0"/>
              </a:rPr>
              <a:t>Var(X) = 8 (.6) (.4) =1.92</a:t>
            </a:r>
          </a:p>
          <a:p>
            <a:r>
              <a:rPr lang="en-US" sz="2400">
                <a:latin typeface="Times" pitchFamily="18" charset="0"/>
              </a:rPr>
              <a:t>StdDev(X) = 1.38</a:t>
            </a:r>
          </a:p>
        </p:txBody>
      </p:sp>
      <p:grpSp>
        <p:nvGrpSpPr>
          <p:cNvPr id="4" name="Group 61"/>
          <p:cNvGrpSpPr>
            <a:grpSpLocks/>
          </p:cNvGrpSpPr>
          <p:nvPr/>
        </p:nvGrpSpPr>
        <p:grpSpPr bwMode="auto">
          <a:xfrm>
            <a:off x="546087" y="2590800"/>
            <a:ext cx="3978632" cy="1219200"/>
            <a:chOff x="336" y="1632"/>
            <a:chExt cx="2448" cy="768"/>
          </a:xfrm>
        </p:grpSpPr>
        <p:sp>
          <p:nvSpPr>
            <p:cNvPr id="205848" name="Text Box 24"/>
            <p:cNvSpPr txBox="1">
              <a:spLocks noChangeArrowheads="1"/>
            </p:cNvSpPr>
            <p:nvPr/>
          </p:nvSpPr>
          <p:spPr bwMode="auto">
            <a:xfrm>
              <a:off x="336" y="1632"/>
              <a:ext cx="2448" cy="286"/>
            </a:xfrm>
            <a:prstGeom prst="rect">
              <a:avLst/>
            </a:prstGeom>
            <a:noFill/>
            <a:ln w="9525">
              <a:noFill/>
              <a:miter lim="800000"/>
              <a:headEnd/>
              <a:tailEnd/>
            </a:ln>
          </p:spPr>
          <p:txBody>
            <a:bodyPr/>
            <a:lstStyle/>
            <a:p>
              <a:r>
                <a:rPr lang="en-US">
                  <a:latin typeface="Times" pitchFamily="18" charset="0"/>
                </a:rPr>
                <a:t>P(&lt;2)=.00065 + .008 = .00865</a:t>
              </a:r>
            </a:p>
            <a:p>
              <a:endParaRPr lang="en-US" sz="2400">
                <a:latin typeface="Times" pitchFamily="18" charset="0"/>
              </a:endParaRPr>
            </a:p>
          </p:txBody>
        </p:sp>
        <p:sp>
          <p:nvSpPr>
            <p:cNvPr id="205882" name="Line 58"/>
            <p:cNvSpPr>
              <a:spLocks noChangeShapeType="1"/>
            </p:cNvSpPr>
            <p:nvPr/>
          </p:nvSpPr>
          <p:spPr bwMode="auto">
            <a:xfrm flipV="1">
              <a:off x="2112" y="1824"/>
              <a:ext cx="0" cy="576"/>
            </a:xfrm>
            <a:prstGeom prst="line">
              <a:avLst/>
            </a:prstGeom>
            <a:noFill/>
            <a:ln w="9525">
              <a:solidFill>
                <a:schemeClr val="tx1"/>
              </a:solidFill>
              <a:round/>
              <a:headEnd/>
              <a:tailEnd type="triangle" w="med" len="med"/>
            </a:ln>
            <a:effectLst/>
          </p:spPr>
          <p:txBody>
            <a:bodyPr/>
            <a:lstStyle/>
            <a:p>
              <a:endParaRPr lang="en-US"/>
            </a:p>
          </p:txBody>
        </p:sp>
      </p:grpSp>
      <p:grpSp>
        <p:nvGrpSpPr>
          <p:cNvPr id="5" name="Group 60"/>
          <p:cNvGrpSpPr>
            <a:grpSpLocks/>
          </p:cNvGrpSpPr>
          <p:nvPr/>
        </p:nvGrpSpPr>
        <p:grpSpPr bwMode="auto">
          <a:xfrm>
            <a:off x="5382856" y="2514600"/>
            <a:ext cx="3510558" cy="990600"/>
            <a:chOff x="3312" y="1584"/>
            <a:chExt cx="3005" cy="624"/>
          </a:xfrm>
        </p:grpSpPr>
        <p:sp>
          <p:nvSpPr>
            <p:cNvPr id="205850" name="Text Box 26"/>
            <p:cNvSpPr txBox="1">
              <a:spLocks noChangeArrowheads="1"/>
            </p:cNvSpPr>
            <p:nvPr/>
          </p:nvSpPr>
          <p:spPr bwMode="auto">
            <a:xfrm>
              <a:off x="3312" y="1584"/>
              <a:ext cx="3005" cy="304"/>
            </a:xfrm>
            <a:prstGeom prst="rect">
              <a:avLst/>
            </a:prstGeom>
            <a:solidFill>
              <a:srgbClr val="FFFFFF"/>
            </a:solidFill>
            <a:ln w="9525">
              <a:noFill/>
              <a:miter lim="800000"/>
              <a:headEnd/>
              <a:tailEnd/>
            </a:ln>
          </p:spPr>
          <p:txBody>
            <a:bodyPr/>
            <a:lstStyle/>
            <a:p>
              <a:r>
                <a:rPr lang="en-US">
                  <a:latin typeface="Times" pitchFamily="18" charset="0"/>
                </a:rPr>
                <a:t>P(&gt;5)=.21+.09+.0168 = .3168</a:t>
              </a:r>
              <a:endParaRPr lang="en-US" sz="2400">
                <a:latin typeface="Times" pitchFamily="18" charset="0"/>
              </a:endParaRPr>
            </a:p>
          </p:txBody>
        </p:sp>
        <p:sp>
          <p:nvSpPr>
            <p:cNvPr id="205883" name="Line 59"/>
            <p:cNvSpPr>
              <a:spLocks noChangeShapeType="1"/>
            </p:cNvSpPr>
            <p:nvPr/>
          </p:nvSpPr>
          <p:spPr bwMode="auto">
            <a:xfrm flipV="1">
              <a:off x="3600" y="1824"/>
              <a:ext cx="336" cy="384"/>
            </a:xfrm>
            <a:prstGeom prst="line">
              <a:avLst/>
            </a:prstGeom>
            <a:noFill/>
            <a:ln w="9525">
              <a:solidFill>
                <a:schemeClr val="tx1"/>
              </a:solidFill>
              <a:round/>
              <a:headEnd/>
              <a:tailEnd type="triangle" w="med" len="med"/>
            </a:ln>
            <a:effectLst/>
          </p:spPr>
          <p:txBody>
            <a:bodyPr/>
            <a:lstStyle/>
            <a:p>
              <a:endParaRPr lang="en-US"/>
            </a:p>
          </p:txBody>
        </p:sp>
      </p:grpSp>
      <p:sp>
        <p:nvSpPr>
          <p:cNvPr id="32" name="Slide Number Placeholder 31"/>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5852"/>
                                        </p:tgtEl>
                                        <p:attrNameLst>
                                          <p:attrName>style.visibility</p:attrName>
                                        </p:attrNameLst>
                                      </p:cBhvr>
                                      <p:to>
                                        <p:strVal val="visible"/>
                                      </p:to>
                                    </p:set>
                                    <p:anim calcmode="lin" valueType="num">
                                      <p:cBhvr additive="base">
                                        <p:cTn id="17" dur="500" fill="hold"/>
                                        <p:tgtEl>
                                          <p:spTgt spid="205852"/>
                                        </p:tgtEl>
                                        <p:attrNameLst>
                                          <p:attrName>ppt_x</p:attrName>
                                        </p:attrNameLst>
                                      </p:cBhvr>
                                      <p:tavLst>
                                        <p:tav tm="0">
                                          <p:val>
                                            <p:strVal val="0-#ppt_w/2"/>
                                          </p:val>
                                        </p:tav>
                                        <p:tav tm="100000">
                                          <p:val>
                                            <p:strVal val="#ppt_x"/>
                                          </p:val>
                                        </p:tav>
                                      </p:tavLst>
                                    </p:anim>
                                    <p:anim calcmode="lin" valueType="num">
                                      <p:cBhvr additive="base">
                                        <p:cTn id="18" dur="500" fill="hold"/>
                                        <p:tgtEl>
                                          <p:spTgt spid="2058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5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The Multinomial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6" name="Rectangle 15"/>
              <p:cNvSpPr/>
              <p:nvPr/>
            </p:nvSpPr>
            <p:spPr>
              <a:xfrm>
                <a:off x="883920" y="2399140"/>
                <a:ext cx="7734300" cy="355557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If a given trial can result in the </a:t>
                </a:r>
                <a:r>
                  <a:rPr lang="en-US" b="1" i="1" dirty="0">
                    <a:solidFill>
                      <a:schemeClr val="tx1"/>
                    </a:solidFill>
                  </a:rPr>
                  <a:t>k</a:t>
                </a:r>
                <a:r>
                  <a:rPr lang="en-US" dirty="0" smtClean="0">
                    <a:solidFill>
                      <a:prstClr val="black"/>
                    </a:solidFill>
                  </a:rPr>
                  <a:t> outcomes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𝐸</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 </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𝐸</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 ……,</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𝐸</m:t>
                        </m:r>
                      </m:e>
                      <m:sub>
                        <m:r>
                          <a:rPr lang="en-US" b="0" i="1" smtClean="0">
                            <a:solidFill>
                              <a:prstClr val="black"/>
                            </a:solidFill>
                            <a:latin typeface="Cambria Math" panose="02040503050406030204" pitchFamily="18" charset="0"/>
                          </a:rPr>
                          <m:t>𝑘</m:t>
                        </m:r>
                      </m:sub>
                    </m:sSub>
                  </m:oMath>
                </a14:m>
                <a:r>
                  <a:rPr lang="en-US" dirty="0" smtClean="0">
                    <a:solidFill>
                      <a:prstClr val="black"/>
                    </a:solidFill>
                  </a:rPr>
                  <a:t> with probabilities </a:t>
                </a:r>
                <a14:m>
                  <m:oMath xmlns:m="http://schemas.openxmlformats.org/officeDocument/2006/math">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𝑘</m:t>
                        </m:r>
                      </m:sub>
                    </m:sSub>
                    <m:r>
                      <a:rPr lang="en-US" b="0" i="1" smtClean="0">
                        <a:solidFill>
                          <a:prstClr val="black"/>
                        </a:solidFill>
                        <a:latin typeface="Cambria Math" panose="02040503050406030204" pitchFamily="18" charset="0"/>
                      </a:rPr>
                      <m:t>,</m:t>
                    </m:r>
                  </m:oMath>
                </a14:m>
                <a:r>
                  <a:rPr lang="en-US" dirty="0" smtClean="0">
                    <a:solidFill>
                      <a:prstClr val="black"/>
                    </a:solidFill>
                  </a:rPr>
                  <a:t> then the probability distribution of the random variables </a:t>
                </a:r>
                <a14:m>
                  <m:oMath xmlns:m="http://schemas.openxmlformats.org/officeDocument/2006/math">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𝑋</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𝑋</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m:t>
                        </m:r>
                        <m:r>
                          <a:rPr lang="en-US" b="0" i="1" smtClean="0">
                            <a:solidFill>
                              <a:prstClr val="black"/>
                            </a:solidFill>
                            <a:latin typeface="Cambria Math"/>
                          </a:rPr>
                          <m:t>𝑋</m:t>
                        </m:r>
                      </m:e>
                      <m:sub>
                        <m:r>
                          <a:rPr lang="en-US" i="1">
                            <a:solidFill>
                              <a:prstClr val="black"/>
                            </a:solidFill>
                            <a:latin typeface="Cambria Math" panose="02040503050406030204" pitchFamily="18" charset="0"/>
                          </a:rPr>
                          <m:t>𝑘</m:t>
                        </m:r>
                      </m:sub>
                    </m:sSub>
                  </m:oMath>
                </a14:m>
                <a:r>
                  <a:rPr lang="en-US" dirty="0" smtClean="0">
                    <a:solidFill>
                      <a:prstClr val="black"/>
                    </a:solidFill>
                  </a:rPr>
                  <a:t> representing the number of occurrences for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𝐸</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𝐸</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𝐸</m:t>
                        </m:r>
                      </m:e>
                      <m:sub>
                        <m:r>
                          <a:rPr lang="en-US" i="1">
                            <a:solidFill>
                              <a:prstClr val="black"/>
                            </a:solidFill>
                            <a:latin typeface="Cambria Math" panose="02040503050406030204" pitchFamily="18" charset="0"/>
                          </a:rPr>
                          <m:t>𝑘</m:t>
                        </m:r>
                      </m:sub>
                    </m:sSub>
                  </m:oMath>
                </a14:m>
                <a:r>
                  <a:rPr lang="en-US" dirty="0" smtClean="0">
                    <a:solidFill>
                      <a:prstClr val="black"/>
                    </a:solidFill>
                  </a:rPr>
                  <a:t> in </a:t>
                </a:r>
                <a:r>
                  <a:rPr lang="en-US" i="1" dirty="0" smtClean="0">
                    <a:solidFill>
                      <a:prstClr val="black"/>
                    </a:solidFill>
                  </a:rPr>
                  <a:t>n </a:t>
                </a:r>
                <a:r>
                  <a:rPr lang="en-US" dirty="0" smtClean="0">
                    <a:solidFill>
                      <a:prstClr val="black"/>
                    </a:solidFill>
                  </a:rPr>
                  <a:t>independent trials is</a:t>
                </a:r>
              </a:p>
              <a:p>
                <a:pPr algn="ctr"/>
                <a:r>
                  <a:rPr lang="en-US" b="1" i="1" dirty="0" smtClean="0">
                    <a:solidFill>
                      <a:prstClr val="black"/>
                    </a:solidFill>
                  </a:rPr>
                  <a:t> </a:t>
                </a:r>
                <a:r>
                  <a:rPr lang="en-US" dirty="0" smtClean="0">
                    <a:solidFill>
                      <a:prstClr val="black"/>
                    </a:solidFill>
                  </a:rPr>
                  <a:t>  </a:t>
                </a:r>
                <a14:m>
                  <m:oMath xmlns:m="http://schemas.openxmlformats.org/officeDocument/2006/math">
                    <m:r>
                      <a:rPr lang="en-US" b="0" i="1" smtClean="0">
                        <a:solidFill>
                          <a:prstClr val="black"/>
                        </a:solidFill>
                        <a:latin typeface="Cambria Math" panose="02040503050406030204" pitchFamily="18" charset="0"/>
                      </a:rPr>
                      <m:t>𝑓</m:t>
                    </m:r>
                    <m:d>
                      <m:dPr>
                        <m:ctrlPr>
                          <a:rPr lang="en-US" b="0" i="1" smtClean="0">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𝑘</m:t>
                            </m:r>
                          </m:sub>
                        </m:sSub>
                      </m:e>
                    </m:d>
                    <m:r>
                      <a:rPr lang="en-US" b="0" i="1" smtClean="0">
                        <a:solidFill>
                          <a:prstClr val="black"/>
                        </a:solidFill>
                        <a:latin typeface="Cambria Math" panose="02040503050406030204" pitchFamily="18" charset="0"/>
                      </a:rPr>
                      <m:t>=</m:t>
                    </m:r>
                    <m:d>
                      <m:dPr>
                        <m:ctrlPr>
                          <a:rPr lang="en-IN" b="0" i="1" dirty="0" smtClean="0">
                            <a:solidFill>
                              <a:schemeClr val="tx1"/>
                            </a:solidFill>
                            <a:latin typeface="Cambria Math" panose="02040503050406030204" pitchFamily="18" charset="0"/>
                          </a:rPr>
                        </m:ctrlPr>
                      </m:dPr>
                      <m:e>
                        <m:f>
                          <m:fPr>
                            <m:type m:val="noBa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𝑘</m:t>
                                </m:r>
                              </m:sub>
                            </m:sSub>
                          </m:den>
                        </m:f>
                      </m:e>
                    </m:d>
                    <m:sSup>
                      <m:sSupPr>
                        <m:ctrlPr>
                          <a:rPr lang="en-US" i="1" smtClean="0">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1</m:t>
                            </m:r>
                          </m:sub>
                        </m:sSub>
                      </m:e>
                      <m:sup>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1</m:t>
                            </m:r>
                          </m:sub>
                        </m:sSub>
                      </m:sup>
                    </m:sSup>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b="0" i="1" smtClean="0">
                                <a:solidFill>
                                  <a:prstClr val="black"/>
                                </a:solidFill>
                                <a:latin typeface="Cambria Math" panose="02040503050406030204" pitchFamily="18" charset="0"/>
                              </a:rPr>
                              <m:t>2</m:t>
                            </m:r>
                          </m:sub>
                        </m:sSub>
                      </m:e>
                      <m:sup>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2</m:t>
                            </m:r>
                          </m:sub>
                        </m:sSub>
                      </m:sup>
                    </m:sSup>
                    <m:r>
                      <a:rPr lang="en-US" b="0" i="1" smtClean="0">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b="0" i="1" smtClean="0">
                                <a:solidFill>
                                  <a:prstClr val="black"/>
                                </a:solidFill>
                                <a:latin typeface="Cambria Math" panose="02040503050406030204" pitchFamily="18" charset="0"/>
                              </a:rPr>
                              <m:t>𝑘</m:t>
                            </m:r>
                          </m:sub>
                        </m:sSub>
                      </m:e>
                      <m:sup>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𝑘</m:t>
                            </m:r>
                          </m:sub>
                        </m:sSub>
                      </m:sup>
                    </m:sSup>
                  </m:oMath>
                </a14:m>
                <a:endParaRPr lang="en-IN" dirty="0" smtClean="0">
                  <a:solidFill>
                    <a:srgbClr val="A50021"/>
                  </a:solidFill>
                </a:endParaRPr>
              </a:p>
              <a:p>
                <a:pPr algn="ctr"/>
                <a:endParaRPr lang="en-IN" dirty="0" smtClean="0">
                  <a:solidFill>
                    <a:srgbClr val="A50021"/>
                  </a:solidFill>
                </a:endParaRPr>
              </a:p>
              <a:p>
                <a:pPr algn="ctr"/>
                <a:r>
                  <a:rPr lang="en-IN" dirty="0" smtClean="0">
                    <a:solidFill>
                      <a:schemeClr val="tx1"/>
                    </a:solidFill>
                  </a:rPr>
                  <a:t>where </a:t>
                </a:r>
                <a14:m>
                  <m:oMath xmlns:m="http://schemas.openxmlformats.org/officeDocument/2006/math">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𝑘</m:t>
                                </m:r>
                              </m:sub>
                            </m:sSub>
                          </m:den>
                        </m:f>
                      </m:e>
                    </m:d>
                  </m:oMath>
                </a14:m>
                <a:r>
                  <a:rPr lang="en-IN" dirty="0" smtClean="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den>
                    </m:f>
                  </m:oMath>
                </a14:m>
                <a:endParaRPr lang="en-IN" dirty="0" smtClean="0">
                  <a:solidFill>
                    <a:schemeClr val="tx1"/>
                  </a:solidFill>
                </a:endParaRPr>
              </a:p>
              <a:p>
                <a:pPr algn="ctr"/>
                <a:endParaRPr lang="en-IN" dirty="0" smtClean="0">
                  <a:solidFill>
                    <a:schemeClr val="tx1"/>
                  </a:solidFill>
                </a:endParaRPr>
              </a:p>
              <a:p>
                <a:pPr algn="ctr"/>
                <a:r>
                  <a:rPr lang="en-IN" dirty="0" smtClean="0">
                    <a:solidFill>
                      <a:schemeClr val="tx1"/>
                    </a:solidFill>
                  </a:rPr>
                  <a:t>	     </a:t>
                </a:r>
                <a14:m>
                  <m:oMath xmlns:m="http://schemas.openxmlformats.org/officeDocument/2006/math">
                    <m:nary>
                      <m:naryPr>
                        <m:chr m:val="∑"/>
                        <m:ctrlPr>
                          <a:rPr lang="en-IN"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𝑘</m:t>
                        </m:r>
                      </m:sup>
                      <m:e>
                        <m:sSub>
                          <m:sSubPr>
                            <m:ctrlPr>
                              <a:rPr lang="en-IN" i="1" smtClean="0">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e>
                    </m:nary>
                  </m:oMath>
                </a14:m>
                <a:r>
                  <a:rPr lang="en-IN" dirty="0" smtClean="0">
                    <a:solidFill>
                      <a:schemeClr val="tx1"/>
                    </a:solidFill>
                  </a:rPr>
                  <a:t> and </a:t>
                </a:r>
                <a14:m>
                  <m:oMath xmlns:m="http://schemas.openxmlformats.org/officeDocument/2006/math">
                    <m:nary>
                      <m:naryPr>
                        <m:chr m:val="∑"/>
                        <m:ctrlPr>
                          <a:rPr lang="en-IN"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𝑘</m:t>
                        </m:r>
                      </m:sup>
                      <m:e>
                        <m:sSub>
                          <m:sSubPr>
                            <m:ctrlPr>
                              <a:rPr lang="en-IN"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nary>
                  </m:oMath>
                </a14:m>
                <a:endParaRPr lang="en-IN" dirty="0">
                  <a:solidFill>
                    <a:schemeClr val="tx1"/>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883920" y="2399140"/>
                <a:ext cx="7734300" cy="3555577"/>
              </a:xfrm>
              <a:prstGeom prst="rect">
                <a:avLst/>
              </a:prstGeom>
              <a:blipFill rotWithShape="1">
                <a:blip r:embed="rId2" cstate="print"/>
                <a:stretch>
                  <a:fillRect b="-10604"/>
                </a:stretch>
              </a:blipFill>
              <a:effectLst>
                <a:glow rad="63500">
                  <a:schemeClr val="accent2">
                    <a:satMod val="175000"/>
                    <a:alpha val="40000"/>
                  </a:schemeClr>
                </a:glow>
              </a:effectLst>
            </p:spPr>
            <p:txBody>
              <a:bodyPr/>
              <a:lstStyle/>
              <a:p>
                <a:r>
                  <a:rPr lang="en-IN">
                    <a:noFill/>
                  </a:rPr>
                  <a:t> </a:t>
                </a:r>
              </a:p>
            </p:txBody>
          </p:sp>
        </mc:Fallback>
      </mc:AlternateContent>
      <p:sp>
        <p:nvSpPr>
          <p:cNvPr id="17" name="Rounded Rectangle 16"/>
          <p:cNvSpPr/>
          <p:nvPr/>
        </p:nvSpPr>
        <p:spPr>
          <a:xfrm>
            <a:off x="883920" y="2393232"/>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4.4: </a:t>
            </a:r>
            <a:r>
              <a:rPr lang="en-US" sz="2000" b="1" dirty="0" smtClean="0">
                <a:solidFill>
                  <a:prstClr val="black"/>
                </a:solidFill>
                <a:latin typeface="Times New Roman" pitchFamily="18" charset="0"/>
                <a:cs typeface="Times New Roman" pitchFamily="18" charset="0"/>
              </a:rPr>
              <a:t>Multinomial distribution</a:t>
            </a:r>
            <a:endParaRPr lang="en-IN" sz="2000" b="1" dirty="0">
              <a:solidFill>
                <a:prstClr val="black"/>
              </a:solidFill>
              <a:latin typeface="Times New Roman" pitchFamily="18" charset="0"/>
              <a:cs typeface="Times New Roman" pitchFamily="18" charset="0"/>
            </a:endParaRPr>
          </a:p>
        </p:txBody>
      </p:sp>
      <p:sp>
        <p:nvSpPr>
          <p:cNvPr id="9" name="Content Placeholder 2"/>
          <p:cNvSpPr>
            <a:spLocks noGrp="1"/>
          </p:cNvSpPr>
          <p:nvPr>
            <p:ph idx="1"/>
          </p:nvPr>
        </p:nvSpPr>
        <p:spPr>
          <a:xfrm>
            <a:off x="468078" y="1416090"/>
            <a:ext cx="8425339" cy="904629"/>
          </a:xfrm>
        </p:spPr>
        <p:txBody>
          <a:bodyPr>
            <a:normAutofit/>
          </a:bodyPr>
          <a:lstStyle/>
          <a:p>
            <a:pPr marL="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The binomial experiment becomes a multinomial experiment, if we let each trial has more than two possible outcome.</a:t>
            </a:r>
          </a:p>
        </p:txBody>
      </p:sp>
    </p:spTree>
    <p:extLst>
      <p:ext uri="{BB962C8B-B14F-4D97-AF65-F5344CB8AC3E}">
        <p14:creationId xmlns:p14="http://schemas.microsoft.com/office/powerpoint/2010/main" xmlns="" val="1867957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normAutofit fontScale="90000"/>
          </a:bodyPr>
          <a:lstStyle/>
          <a:p>
            <a:r>
              <a:rPr lang="en-US"/>
              <a:t>Multinomial distribution </a:t>
            </a:r>
            <a:br>
              <a:rPr lang="en-US"/>
            </a:br>
            <a:r>
              <a:rPr lang="en-US" sz="3200"/>
              <a:t>(beyond the scope of this course)</a:t>
            </a:r>
          </a:p>
        </p:txBody>
      </p:sp>
      <p:sp>
        <p:nvSpPr>
          <p:cNvPr id="203779" name="Rectangle 3"/>
          <p:cNvSpPr>
            <a:spLocks noGrp="1" noChangeArrowheads="1"/>
          </p:cNvSpPr>
          <p:nvPr>
            <p:ph type="body" idx="1"/>
          </p:nvPr>
        </p:nvSpPr>
        <p:spPr/>
        <p:txBody>
          <a:bodyPr/>
          <a:lstStyle/>
          <a:p>
            <a:pPr>
              <a:buFont typeface="Wingdings" pitchFamily="2" charset="2"/>
              <a:buNone/>
            </a:pPr>
            <a:r>
              <a:rPr lang="en-US" sz="2400"/>
              <a:t>	The multinomial is a generalization of the binomial.  It is used when there are more than 2 possible outcomes (for ordinal or nominal, rather than binary, random variables).</a:t>
            </a:r>
          </a:p>
          <a:p>
            <a:pPr lvl="2"/>
            <a:r>
              <a:rPr lang="en-US"/>
              <a:t>Instead of partitioning </a:t>
            </a:r>
            <a:r>
              <a:rPr lang="en-US" i="1"/>
              <a:t>n</a:t>
            </a:r>
            <a:r>
              <a:rPr lang="en-US"/>
              <a:t> trials into 2 outcomes (yes with probability </a:t>
            </a:r>
            <a:r>
              <a:rPr lang="en-US" i="1"/>
              <a:t>p </a:t>
            </a:r>
            <a:r>
              <a:rPr lang="en-US"/>
              <a:t>/ no with probability </a:t>
            </a:r>
            <a:r>
              <a:rPr lang="en-US" i="1"/>
              <a:t>1-p</a:t>
            </a:r>
            <a:r>
              <a:rPr lang="en-US"/>
              <a:t>), you are partitioning </a:t>
            </a:r>
            <a:r>
              <a:rPr lang="en-US" i="1"/>
              <a:t>n</a:t>
            </a:r>
            <a:r>
              <a:rPr lang="en-US"/>
              <a:t> trials into 3 or more outcomes (with probabilities: </a:t>
            </a:r>
            <a:r>
              <a:rPr lang="en-US" i="1"/>
              <a:t>p</a:t>
            </a:r>
            <a:r>
              <a:rPr lang="en-US" i="1" baseline="-25000"/>
              <a:t>1,</a:t>
            </a:r>
            <a:r>
              <a:rPr lang="en-US" i="1"/>
              <a:t> p</a:t>
            </a:r>
            <a:r>
              <a:rPr lang="en-US" i="1" baseline="-25000"/>
              <a:t>2,</a:t>
            </a:r>
            <a:r>
              <a:rPr lang="en-US" i="1"/>
              <a:t> p</a:t>
            </a:r>
            <a:r>
              <a:rPr lang="en-US" i="1" baseline="-25000"/>
              <a:t>3,</a:t>
            </a:r>
            <a:r>
              <a:rPr lang="en-US" i="1"/>
              <a:t>..)</a:t>
            </a:r>
            <a:endParaRPr lang="en-US"/>
          </a:p>
          <a:p>
            <a:pPr lvl="3"/>
            <a:r>
              <a:rPr lang="en-US"/>
              <a:t>General formula for 3 outcomes: </a:t>
            </a:r>
          </a:p>
          <a:p>
            <a:pPr lvl="2"/>
            <a:endParaRPr lang="en-US"/>
          </a:p>
        </p:txBody>
      </p:sp>
      <p:graphicFrame>
        <p:nvGraphicFramePr>
          <p:cNvPr id="203780" name="Object 4"/>
          <p:cNvGraphicFramePr>
            <a:graphicFrameLocks noChangeAspect="1"/>
          </p:cNvGraphicFramePr>
          <p:nvPr/>
        </p:nvGraphicFramePr>
        <p:xfrm>
          <a:off x="2418385" y="5715001"/>
          <a:ext cx="5928942" cy="798513"/>
        </p:xfrm>
        <a:graphic>
          <a:graphicData uri="http://schemas.openxmlformats.org/presentationml/2006/ole">
            <p:oleObj spid="_x0000_s159746" r:id="rId3" imgW="2971800" imgH="4064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 calcmode="lin" valueType="num">
                                      <p:cBhvr additive="base">
                                        <p:cTn id="7" dur="500" fill="hold"/>
                                        <p:tgtEl>
                                          <p:spTgt spid="203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3779">
                                            <p:txEl>
                                              <p:pRg st="0" end="0"/>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203779">
                                            <p:txEl>
                                              <p:pRg st="0" end="0"/>
                                            </p:txEl>
                                          </p:spTgt>
                                        </p:tgtEl>
                                        <p:attrNameLst>
                                          <p:attrName>ppt_c</p:attrName>
                                        </p:attrNameLst>
                                      </p:cBhvr>
                                      <p:to>
                                        <a:srgbClr val="CCFFFF"/>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3779">
                                            <p:txEl>
                                              <p:pRg st="1" end="1"/>
                                            </p:txEl>
                                          </p:spTgt>
                                        </p:tgtEl>
                                        <p:attrNameLst>
                                          <p:attrName>style.visibility</p:attrName>
                                        </p:attrNameLst>
                                      </p:cBhvr>
                                      <p:to>
                                        <p:strVal val="visible"/>
                                      </p:to>
                                    </p:set>
                                    <p:anim calcmode="lin" valueType="num">
                                      <p:cBhvr additive="base">
                                        <p:cTn id="13" dur="500" fill="hold"/>
                                        <p:tgtEl>
                                          <p:spTgt spid="203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3779">
                                            <p:txEl>
                                              <p:pRg st="1" end="1"/>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203779">
                                            <p:txEl>
                                              <p:pRg st="1" end="1"/>
                                            </p:txEl>
                                          </p:spTgt>
                                        </p:tgtEl>
                                        <p:attrNameLst>
                                          <p:attrName>ppt_c</p:attrName>
                                        </p:attrNameLst>
                                      </p:cBhvr>
                                      <p:to>
                                        <a:srgbClr val="CCFFFF"/>
                                      </p:to>
                                    </p:animClr>
                                  </p:subTnLst>
                                </p:cTn>
                              </p:par>
                              <p:par>
                                <p:cTn id="15" presetID="2" presetClass="entr" presetSubtype="8" fill="hold" grpId="0" nodeType="withEffect">
                                  <p:stCondLst>
                                    <p:cond delay="0"/>
                                  </p:stCondLst>
                                  <p:childTnLst>
                                    <p:set>
                                      <p:cBhvr>
                                        <p:cTn id="16" dur="1" fill="hold">
                                          <p:stCondLst>
                                            <p:cond delay="0"/>
                                          </p:stCondLst>
                                        </p:cTn>
                                        <p:tgtEl>
                                          <p:spTgt spid="203779">
                                            <p:txEl>
                                              <p:pRg st="2" end="2"/>
                                            </p:txEl>
                                          </p:spTgt>
                                        </p:tgtEl>
                                        <p:attrNameLst>
                                          <p:attrName>style.visibility</p:attrName>
                                        </p:attrNameLst>
                                      </p:cBhvr>
                                      <p:to>
                                        <p:strVal val="visible"/>
                                      </p:to>
                                    </p:set>
                                    <p:anim calcmode="lin" valueType="num">
                                      <p:cBhvr additive="base">
                                        <p:cTn id="17" dur="500" fill="hold"/>
                                        <p:tgtEl>
                                          <p:spTgt spid="20377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03779">
                                            <p:txEl>
                                              <p:pRg st="2" end="2"/>
                                            </p:txEl>
                                          </p:spTgt>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203779">
                                            <p:txEl>
                                              <p:pRg st="2" end="2"/>
                                            </p:txEl>
                                          </p:spTgt>
                                        </p:tgtEl>
                                        <p:attrNameLst>
                                          <p:attrName>ppt_c</p:attrName>
                                        </p:attrNameLst>
                                      </p:cBhvr>
                                      <p:to>
                                        <a:srgbClr val="CCFFFF"/>
                                      </p:to>
                                    </p:animClr>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03780"/>
                                        </p:tgtEl>
                                        <p:attrNameLst>
                                          <p:attrName>style.visibility</p:attrName>
                                        </p:attrNameLst>
                                      </p:cBhvr>
                                      <p:to>
                                        <p:strVal val="visible"/>
                                      </p:to>
                                    </p:set>
                                    <p:anim calcmode="lin" valueType="num">
                                      <p:cBhvr additive="base">
                                        <p:cTn id="23" dur="500" fill="hold"/>
                                        <p:tgtEl>
                                          <p:spTgt spid="203780"/>
                                        </p:tgtEl>
                                        <p:attrNameLst>
                                          <p:attrName>ppt_x</p:attrName>
                                        </p:attrNameLst>
                                      </p:cBhvr>
                                      <p:tavLst>
                                        <p:tav tm="0">
                                          <p:val>
                                            <p:strVal val="0-#ppt_w/2"/>
                                          </p:val>
                                        </p:tav>
                                        <p:tav tm="100000">
                                          <p:val>
                                            <p:strVal val="#ppt_x"/>
                                          </p:val>
                                        </p:tav>
                                      </p:tavLst>
                                    </p:anim>
                                    <p:anim calcmode="lin" valueType="num">
                                      <p:cBhvr additive="base">
                                        <p:cTn id="24" dur="500" fill="hold"/>
                                        <p:tgtEl>
                                          <p:spTgt spid="2037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bldLvl="3"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t>Multinomial example</a:t>
            </a:r>
          </a:p>
        </p:txBody>
      </p:sp>
      <p:sp>
        <p:nvSpPr>
          <p:cNvPr id="204803" name="Rectangle 3"/>
          <p:cNvSpPr>
            <a:spLocks noGrp="1" noChangeArrowheads="1"/>
          </p:cNvSpPr>
          <p:nvPr>
            <p:ph type="body" idx="1"/>
          </p:nvPr>
        </p:nvSpPr>
        <p:spPr>
          <a:xfrm>
            <a:off x="546087" y="1981200"/>
            <a:ext cx="7957265" cy="4114800"/>
          </a:xfrm>
        </p:spPr>
        <p:txBody>
          <a:bodyPr/>
          <a:lstStyle/>
          <a:p>
            <a:pPr lvl="2">
              <a:buFont typeface="Wingdings" pitchFamily="2" charset="2"/>
              <a:buNone/>
            </a:pPr>
            <a:r>
              <a:rPr lang="en-US" sz="2000"/>
              <a:t>   Specific Example: if you are randomly choosing 8 people from an audience that contains 50% democrats, 30% republicans, and 20% green party, what’s the probability of choosing exactly 4 democrats, 3 republicans, and 1 green party member?</a:t>
            </a:r>
          </a:p>
          <a:p>
            <a:pPr lvl="3"/>
            <a:endParaRPr lang="en-US"/>
          </a:p>
          <a:p>
            <a:pPr lvl="2"/>
            <a:endParaRPr lang="en-US" u="sng"/>
          </a:p>
          <a:p>
            <a:pPr lvl="1"/>
            <a:endParaRPr lang="en-US"/>
          </a:p>
          <a:p>
            <a:endParaRPr lang="en-US" sz="2000"/>
          </a:p>
          <a:p>
            <a:endParaRPr lang="en-US"/>
          </a:p>
        </p:txBody>
      </p:sp>
      <p:graphicFrame>
        <p:nvGraphicFramePr>
          <p:cNvPr id="204804" name="Object 4"/>
          <p:cNvGraphicFramePr>
            <a:graphicFrameLocks noChangeAspect="1"/>
          </p:cNvGraphicFramePr>
          <p:nvPr/>
        </p:nvGraphicFramePr>
        <p:xfrm>
          <a:off x="2808447" y="3810001"/>
          <a:ext cx="5304843" cy="741363"/>
        </p:xfrm>
        <a:graphic>
          <a:graphicData uri="http://schemas.openxmlformats.org/presentationml/2006/ole">
            <p:oleObj spid="_x0000_s103426" r:id="rId3" imgW="2730500" imgH="393700" progId="">
              <p:embed/>
            </p:oleObj>
          </a:graphicData>
        </a:graphic>
      </p:graphicFrame>
      <p:sp>
        <p:nvSpPr>
          <p:cNvPr id="204805" name="Rectangle 5"/>
          <p:cNvSpPr>
            <a:spLocks noChangeArrowheads="1"/>
          </p:cNvSpPr>
          <p:nvPr/>
        </p:nvSpPr>
        <p:spPr bwMode="auto">
          <a:xfrm>
            <a:off x="1872298" y="5105400"/>
            <a:ext cx="6110971" cy="1474788"/>
          </a:xfrm>
          <a:prstGeom prst="rect">
            <a:avLst/>
          </a:prstGeom>
          <a:solidFill>
            <a:srgbClr val="FFCC99"/>
          </a:solidFill>
          <a:ln w="9525">
            <a:solidFill>
              <a:schemeClr val="tx1"/>
            </a:solidFill>
            <a:miter lim="800000"/>
            <a:headEnd/>
            <a:tailEnd/>
          </a:ln>
          <a:effectLst/>
        </p:spPr>
        <p:txBody>
          <a:bodyPr>
            <a:spAutoFit/>
          </a:bodyPr>
          <a:lstStyle/>
          <a:p>
            <a:pPr lvl="1" eaLnBrk="1" hangingPunct="1">
              <a:spcBef>
                <a:spcPct val="20000"/>
              </a:spcBef>
              <a:buClr>
                <a:schemeClr val="hlink"/>
              </a:buClr>
              <a:buSzPct val="55000"/>
              <a:buFont typeface="Wingdings" pitchFamily="2" charset="2"/>
              <a:buNone/>
            </a:pPr>
            <a:r>
              <a:rPr lang="en-US"/>
              <a:t>You can see that it gets hard to calculate very fast!  The multinomial has many uses in genetics where a person may have 1 of many possible alleles (that occur with certain probabilities in a given population) at a gene locus.</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 calcmode="lin" valueType="num">
                                      <p:cBhvr additive="base">
                                        <p:cTn id="7" dur="500" fill="hold"/>
                                        <p:tgtEl>
                                          <p:spTgt spid="204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4804"/>
                                        </p:tgtEl>
                                        <p:attrNameLst>
                                          <p:attrName>style.visibility</p:attrName>
                                        </p:attrNameLst>
                                      </p:cBhvr>
                                      <p:to>
                                        <p:strVal val="visible"/>
                                      </p:to>
                                    </p:set>
                                    <p:anim calcmode="lin" valueType="num">
                                      <p:cBhvr additive="base">
                                        <p:cTn id="13" dur="500" fill="hold"/>
                                        <p:tgtEl>
                                          <p:spTgt spid="204804"/>
                                        </p:tgtEl>
                                        <p:attrNameLst>
                                          <p:attrName>ppt_x</p:attrName>
                                        </p:attrNameLst>
                                      </p:cBhvr>
                                      <p:tavLst>
                                        <p:tav tm="0">
                                          <p:val>
                                            <p:strVal val="0-#ppt_w/2"/>
                                          </p:val>
                                        </p:tav>
                                        <p:tav tm="100000">
                                          <p:val>
                                            <p:strVal val="#ppt_x"/>
                                          </p:val>
                                        </p:tav>
                                      </p:tavLst>
                                    </p:anim>
                                    <p:anim calcmode="lin" valueType="num">
                                      <p:cBhvr additive="base">
                                        <p:cTn id="14" dur="500" fill="hold"/>
                                        <p:tgtEl>
                                          <p:spTgt spid="20480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05"/>
                                        </p:tgtEl>
                                        <p:attrNameLst>
                                          <p:attrName>style.visibility</p:attrName>
                                        </p:attrNameLst>
                                      </p:cBhvr>
                                      <p:to>
                                        <p:strVal val="visible"/>
                                      </p:to>
                                    </p:set>
                                    <p:anim calcmode="lin" valueType="num">
                                      <p:cBhvr additive="base">
                                        <p:cTn id="19" dur="500" fill="hold"/>
                                        <p:tgtEl>
                                          <p:spTgt spid="204805"/>
                                        </p:tgtEl>
                                        <p:attrNameLst>
                                          <p:attrName>ppt_x</p:attrName>
                                        </p:attrNameLst>
                                      </p:cBhvr>
                                      <p:tavLst>
                                        <p:tav tm="0">
                                          <p:val>
                                            <p:strVal val="0-#ppt_w/2"/>
                                          </p:val>
                                        </p:tav>
                                        <p:tav tm="100000">
                                          <p:val>
                                            <p:strVal val="#ppt_x"/>
                                          </p:val>
                                        </p:tav>
                                      </p:tavLst>
                                    </p:anim>
                                    <p:anim calcmode="lin" valueType="num">
                                      <p:cBhvr additive="base">
                                        <p:cTn id="20" dur="500" fill="hold"/>
                                        <p:tgtEl>
                                          <p:spTgt spid="2048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autoUpdateAnimBg="0"/>
      <p:bldP spid="204805"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192912"/>
            <a:ext cx="8425339" cy="901102"/>
          </a:xfrm>
        </p:spPr>
        <p:txBody>
          <a:bodyPr>
            <a:normAutofit/>
          </a:bodyPr>
          <a:lstStyle/>
          <a:p>
            <a:pPr algn="l"/>
            <a:r>
              <a:rPr lang="en-US" sz="4000" dirty="0" smtClean="0">
                <a:solidFill>
                  <a:srgbClr val="A50021"/>
                </a:solidFill>
                <a:latin typeface="Times New Roman" pitchFamily="18" charset="0"/>
                <a:cs typeface="Times New Roman" pitchFamily="18" charset="0"/>
              </a:rPr>
              <a:t>The </a:t>
            </a:r>
            <a:r>
              <a:rPr lang="en-US" sz="4000" dirty="0" err="1" smtClean="0">
                <a:solidFill>
                  <a:srgbClr val="A50021"/>
                </a:solidFill>
                <a:latin typeface="Times New Roman" pitchFamily="18" charset="0"/>
                <a:cs typeface="Times New Roman" pitchFamily="18" charset="0"/>
              </a:rPr>
              <a:t>Hypergeometric</a:t>
            </a:r>
            <a:r>
              <a:rPr lang="en-US" sz="4000" dirty="0" smtClean="0">
                <a:solidFill>
                  <a:srgbClr val="A50021"/>
                </a:solidFill>
                <a:latin typeface="Times New Roman" pitchFamily="18" charset="0"/>
                <a:cs typeface="Times New Roman" pitchFamily="18" charset="0"/>
              </a:rPr>
              <a:t>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8" name="Content Placeholder 2"/>
              <p:cNvSpPr txBox="1">
                <a:spLocks/>
              </p:cNvSpPr>
              <p:nvPr/>
            </p:nvSpPr>
            <p:spPr>
              <a:xfrm>
                <a:off x="404948" y="1403647"/>
                <a:ext cx="8425339" cy="503948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lvl="1" indent="-342900" algn="just">
                  <a:buClr>
                    <a:schemeClr val="accent3"/>
                  </a:buClr>
                  <a:buSzPct val="950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Collection of samples with two strategies</a:t>
                </a:r>
              </a:p>
              <a:p>
                <a:pPr marL="1371600" lvl="1" indent="-342900" algn="just">
                  <a:buClr>
                    <a:schemeClr val="accent1">
                      <a:lumMod val="75000"/>
                    </a:schemeClr>
                  </a:buClr>
                  <a:buSzPct val="950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With replacement</a:t>
                </a:r>
              </a:p>
              <a:p>
                <a:pPr marL="1371600" lvl="1" indent="-342900" algn="just">
                  <a:lnSpc>
                    <a:spcPct val="150000"/>
                  </a:lnSpc>
                  <a:buClr>
                    <a:schemeClr val="accent1">
                      <a:lumMod val="75000"/>
                    </a:schemeClr>
                  </a:buClr>
                  <a:buSzPct val="950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Without replacement</a:t>
                </a:r>
              </a:p>
              <a:p>
                <a:pPr marL="342900" lvl="1" indent="-342900" algn="just">
                  <a:spcBef>
                    <a:spcPts val="0"/>
                  </a:spcBef>
                  <a:buClr>
                    <a:srgbClr val="0BD0D9"/>
                  </a:buClr>
                  <a:buSzPct val="95000"/>
                  <a:buFont typeface="Arial" panose="020B0604020202020204"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A necessary condition of the binomial distribution </a:t>
                </a:r>
                <a:r>
                  <a:rPr lang="en-US" sz="2000" dirty="0">
                    <a:solidFill>
                      <a:prstClr val="black"/>
                    </a:solidFill>
                    <a:latin typeface="Times New Roman" panose="02020603050405020304" pitchFamily="18" charset="0"/>
                    <a:cs typeface="Times New Roman" panose="02020603050405020304" pitchFamily="18" charset="0"/>
                  </a:rPr>
                  <a:t>is that </a:t>
                </a:r>
                <a:r>
                  <a:rPr lang="en-US" sz="2000" dirty="0">
                    <a:solidFill>
                      <a:srgbClr val="A50021"/>
                    </a:solidFill>
                    <a:latin typeface="Times New Roman" panose="02020603050405020304" pitchFamily="18" charset="0"/>
                    <a:cs typeface="Times New Roman" panose="02020603050405020304" pitchFamily="18" charset="0"/>
                  </a:rPr>
                  <a:t>all trials are </a:t>
                </a:r>
                <a:r>
                  <a:rPr lang="en-US" sz="2000" b="1" dirty="0">
                    <a:solidFill>
                      <a:srgbClr val="A50021"/>
                    </a:solidFill>
                    <a:latin typeface="Times New Roman" panose="02020603050405020304" pitchFamily="18" charset="0"/>
                    <a:cs typeface="Times New Roman" panose="02020603050405020304" pitchFamily="18" charset="0"/>
                  </a:rPr>
                  <a:t>independent</a:t>
                </a:r>
                <a:r>
                  <a:rPr lang="en-US" sz="2000" dirty="0">
                    <a:solidFill>
                      <a:srgbClr val="A50021"/>
                    </a:solidFill>
                    <a:latin typeface="Times New Roman" panose="02020603050405020304" pitchFamily="18" charset="0"/>
                    <a:cs typeface="Times New Roman" panose="02020603050405020304" pitchFamily="18" charset="0"/>
                  </a:rPr>
                  <a:t> to each other</a:t>
                </a:r>
                <a:r>
                  <a:rPr lang="en-US" sz="2000" dirty="0" smtClean="0">
                    <a:solidFill>
                      <a:prstClr val="black"/>
                    </a:solidFill>
                    <a:latin typeface="Times New Roman" panose="02020603050405020304" pitchFamily="18" charset="0"/>
                    <a:cs typeface="Times New Roman" panose="02020603050405020304" pitchFamily="18" charset="0"/>
                  </a:rPr>
                  <a:t>.</a:t>
                </a:r>
              </a:p>
              <a:p>
                <a:pPr marL="0" lvl="1" indent="0" algn="just">
                  <a:spcBef>
                    <a:spcPts val="0"/>
                  </a:spcBef>
                  <a:buClr>
                    <a:srgbClr val="0BD0D9"/>
                  </a:buClr>
                  <a:buSzPct val="95000"/>
                  <a:buNone/>
                </a:pPr>
                <a:endParaRPr lang="en-US" sz="900" dirty="0" smtClean="0">
                  <a:solidFill>
                    <a:prstClr val="black"/>
                  </a:solidFill>
                  <a:latin typeface="Times New Roman" panose="02020603050405020304" pitchFamily="18" charset="0"/>
                  <a:cs typeface="Times New Roman" panose="02020603050405020304" pitchFamily="18" charset="0"/>
                </a:endParaRPr>
              </a:p>
              <a:p>
                <a:pPr marL="617220" lvl="2" indent="-342900" algn="just">
                  <a:spcBef>
                    <a:spcPts val="0"/>
                  </a:spcBef>
                  <a:buClr>
                    <a:srgbClr val="0BD0D9"/>
                  </a:buClr>
                  <a:buSzPct val="95000"/>
                  <a:buFont typeface="Arial" panose="020B0604020202020204" pitchFamily="34" charset="0"/>
                  <a:buChar char="•"/>
                </a:pPr>
                <a:r>
                  <a:rPr lang="en-US" sz="1700" dirty="0" smtClean="0">
                    <a:solidFill>
                      <a:prstClr val="black"/>
                    </a:solidFill>
                    <a:latin typeface="Times New Roman" panose="02020603050405020304" pitchFamily="18" charset="0"/>
                    <a:cs typeface="Times New Roman" panose="02020603050405020304" pitchFamily="18" charset="0"/>
                  </a:rPr>
                  <a:t>When sample is collected “with replacement”, then each trial in sample collection is independent.</a:t>
                </a:r>
              </a:p>
              <a:p>
                <a:pPr marL="342900" lvl="1" indent="-342900" algn="just">
                  <a:spcBef>
                    <a:spcPts val="0"/>
                  </a:spcBef>
                  <a:buClr>
                    <a:srgbClr val="0BD0D9"/>
                  </a:buClr>
                  <a:buSzPct val="95000"/>
                  <a:buFont typeface="Arial" panose="020B0604020202020204" pitchFamily="34" charset="0"/>
                  <a:buChar char="•"/>
                </a:pPr>
                <a:endParaRPr lang="en-US" sz="2000" dirty="0" smtClean="0">
                  <a:solidFill>
                    <a:prstClr val="black"/>
                  </a:solidFill>
                  <a:latin typeface="Times New Roman" panose="02020603050405020304" pitchFamily="18" charset="0"/>
                  <a:cs typeface="Times New Roman" panose="02020603050405020304" pitchFamily="18" charset="0"/>
                </a:endParaRPr>
              </a:p>
              <a:p>
                <a:pPr marL="347663" lvl="1" indent="0" algn="just">
                  <a:spcBef>
                    <a:spcPts val="0"/>
                  </a:spcBef>
                  <a:buClr>
                    <a:srgbClr val="0BD0D9"/>
                  </a:buClr>
                  <a:buSzPct val="95000"/>
                  <a:buNone/>
                </a:pPr>
                <a:r>
                  <a:rPr lang="en-US" sz="2000" b="1" dirty="0" smtClean="0">
                    <a:solidFill>
                      <a:prstClr val="black"/>
                    </a:solidFill>
                    <a:latin typeface="Times New Roman" panose="02020603050405020304" pitchFamily="18" charset="0"/>
                    <a:cs typeface="Times New Roman" panose="02020603050405020304" pitchFamily="18" charset="0"/>
                  </a:rPr>
                  <a:t>Example 4.8: </a:t>
                </a:r>
              </a:p>
              <a:p>
                <a:pPr marL="347663" lvl="1" indent="0" algn="just">
                  <a:spcBef>
                    <a:spcPts val="0"/>
                  </a:spcBef>
                  <a:buClr>
                    <a:srgbClr val="0BD0D9"/>
                  </a:buClr>
                  <a:buSzPct val="95000"/>
                  <a:buNone/>
                </a:pPr>
                <a:r>
                  <a:rPr lang="en-US" sz="1800" dirty="0" smtClean="0">
                    <a:solidFill>
                      <a:prstClr val="black"/>
                    </a:solidFill>
                    <a:latin typeface="Times New Roman" panose="02020603050405020304" pitchFamily="18" charset="0"/>
                    <a:cs typeface="Times New Roman" panose="02020603050405020304" pitchFamily="18" charset="0"/>
                  </a:rPr>
                  <a:t>Probability of observing three red cards in 5 draws from an ordinary deck of 52 playing cards.</a:t>
                </a:r>
              </a:p>
              <a:p>
                <a:pPr marL="685800" lvl="1" indent="0" algn="just">
                  <a:spcBef>
                    <a:spcPts val="0"/>
                  </a:spcBef>
                  <a:buClr>
                    <a:srgbClr val="0BD0D9"/>
                  </a:buClr>
                  <a:buSzPct val="95000"/>
                  <a:buNone/>
                </a:pPr>
                <a14:m>
                  <m:oMath xmlns:m="http://schemas.openxmlformats.org/officeDocument/2006/math">
                    <m:r>
                      <a:rPr lang="en-US" sz="1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800" dirty="0" smtClean="0">
                    <a:solidFill>
                      <a:prstClr val="black"/>
                    </a:solidFill>
                    <a:latin typeface="Times New Roman" panose="02020603050405020304" pitchFamily="18" charset="0"/>
                    <a:cs typeface="Times New Roman" panose="02020603050405020304" pitchFamily="18" charset="0"/>
                  </a:rPr>
                  <a:t>You draw one card, note the result and then returned to the deck of cards</a:t>
                </a:r>
              </a:p>
              <a:p>
                <a:pPr marL="685800" lvl="1" indent="0" algn="just">
                  <a:spcBef>
                    <a:spcPts val="0"/>
                  </a:spcBef>
                  <a:buClr>
                    <a:srgbClr val="0BD0D9"/>
                  </a:buClr>
                  <a:buSzPct val="95000"/>
                  <a:buNone/>
                </a:pP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smtClean="0">
                    <a:solidFill>
                      <a:prstClr val="black"/>
                    </a:solidFill>
                    <a:latin typeface="Times New Roman" panose="02020603050405020304" pitchFamily="18" charset="0"/>
                    <a:cs typeface="Times New Roman" panose="02020603050405020304" pitchFamily="18" charset="0"/>
                  </a:rPr>
                  <a:t> Reshuffled the deck well before the next drawing is made</a:t>
                </a:r>
              </a:p>
              <a:p>
                <a:pPr marL="685800" lvl="1" indent="0" algn="just">
                  <a:spcBef>
                    <a:spcPts val="0"/>
                  </a:spcBef>
                  <a:buClr>
                    <a:srgbClr val="0BD0D9"/>
                  </a:buClr>
                  <a:buSzPct val="95000"/>
                  <a:buNone/>
                </a:pPr>
                <a:endParaRPr lang="en-US" sz="900" dirty="0" smtClean="0">
                  <a:solidFill>
                    <a:prstClr val="black"/>
                  </a:solidFill>
                  <a:latin typeface="Times New Roman" panose="02020603050405020304" pitchFamily="18" charset="0"/>
                  <a:cs typeface="Times New Roman" panose="02020603050405020304" pitchFamily="18" charset="0"/>
                </a:endParaRPr>
              </a:p>
              <a:p>
                <a:pPr marL="285750" lvl="1" indent="-285750" algn="just">
                  <a:spcBef>
                    <a:spcPts val="0"/>
                  </a:spcBef>
                  <a:buClr>
                    <a:srgbClr val="0BD0D9"/>
                  </a:buClr>
                  <a:buSzPct val="95000"/>
                  <a:buFont typeface="Arial" panose="020B0604020202020204" pitchFamily="34" charset="0"/>
                  <a:buChar char="•"/>
                </a:pPr>
                <a:r>
                  <a:rPr lang="en-US" sz="1800" dirty="0" smtClean="0">
                    <a:solidFill>
                      <a:prstClr val="black"/>
                    </a:solidFill>
                    <a:latin typeface="Times New Roman" panose="02020603050405020304" pitchFamily="18" charset="0"/>
                    <a:cs typeface="Times New Roman" panose="02020603050405020304" pitchFamily="18" charset="0"/>
                  </a:rPr>
                  <a:t>The </a:t>
                </a:r>
                <a:r>
                  <a:rPr lang="en-US" sz="1800" dirty="0" err="1" smtClean="0">
                    <a:solidFill>
                      <a:prstClr val="black"/>
                    </a:solidFill>
                    <a:latin typeface="Times New Roman" panose="02020603050405020304" pitchFamily="18" charset="0"/>
                    <a:cs typeface="Times New Roman" panose="02020603050405020304" pitchFamily="18" charset="0"/>
                  </a:rPr>
                  <a:t>hypergeometric</a:t>
                </a:r>
                <a:r>
                  <a:rPr lang="en-US" sz="1800" dirty="0" smtClean="0">
                    <a:solidFill>
                      <a:prstClr val="black"/>
                    </a:solidFill>
                    <a:latin typeface="Times New Roman" panose="02020603050405020304" pitchFamily="18" charset="0"/>
                    <a:cs typeface="Times New Roman" panose="02020603050405020304" pitchFamily="18" charset="0"/>
                  </a:rPr>
                  <a:t> distribution </a:t>
                </a:r>
                <a:r>
                  <a:rPr lang="en-US" sz="1800" i="1" dirty="0" smtClean="0">
                    <a:solidFill>
                      <a:schemeClr val="accent1">
                        <a:lumMod val="75000"/>
                      </a:schemeClr>
                    </a:solidFill>
                    <a:latin typeface="Times New Roman" panose="02020603050405020304" pitchFamily="18" charset="0"/>
                    <a:cs typeface="Times New Roman" panose="02020603050405020304" pitchFamily="18" charset="0"/>
                  </a:rPr>
                  <a:t>does not require </a:t>
                </a:r>
                <a:r>
                  <a:rPr lang="en-US" sz="1800" dirty="0" smtClean="0">
                    <a:solidFill>
                      <a:srgbClr val="A50021"/>
                    </a:solidFill>
                    <a:latin typeface="Times New Roman" panose="02020603050405020304" pitchFamily="18" charset="0"/>
                    <a:cs typeface="Times New Roman" panose="02020603050405020304" pitchFamily="18" charset="0"/>
                  </a:rPr>
                  <a:t>independence </a:t>
                </a:r>
                <a:r>
                  <a:rPr lang="en-US" sz="1800" dirty="0" smtClean="0">
                    <a:solidFill>
                      <a:prstClr val="black"/>
                    </a:solidFill>
                    <a:latin typeface="Times New Roman" panose="02020603050405020304" pitchFamily="18" charset="0"/>
                    <a:cs typeface="Times New Roman" panose="02020603050405020304" pitchFamily="18" charset="0"/>
                  </a:rPr>
                  <a:t>and is based on the sampling done </a:t>
                </a:r>
                <a:r>
                  <a:rPr lang="en-US" sz="1800" b="1" dirty="0" smtClean="0">
                    <a:solidFill>
                      <a:srgbClr val="A50021"/>
                    </a:solidFill>
                    <a:latin typeface="Times New Roman" panose="02020603050405020304" pitchFamily="18" charset="0"/>
                    <a:cs typeface="Times New Roman" panose="02020603050405020304" pitchFamily="18" charset="0"/>
                  </a:rPr>
                  <a:t>without</a:t>
                </a:r>
                <a:r>
                  <a:rPr lang="en-US" sz="1800" dirty="0" smtClean="0">
                    <a:solidFill>
                      <a:srgbClr val="A50021"/>
                    </a:solidFill>
                    <a:latin typeface="Times New Roman" panose="02020603050405020304" pitchFamily="18" charset="0"/>
                    <a:cs typeface="Times New Roman" panose="02020603050405020304" pitchFamily="18" charset="0"/>
                  </a:rPr>
                  <a:t> replacement</a:t>
                </a:r>
                <a:r>
                  <a:rPr lang="en-US" sz="1800" dirty="0" smtClean="0">
                    <a:solidFill>
                      <a:prstClr val="black"/>
                    </a:solidFill>
                    <a:latin typeface="Times New Roman" panose="02020603050405020304" pitchFamily="18" charset="0"/>
                    <a:cs typeface="Times New Roman" panose="02020603050405020304" pitchFamily="18" charset="0"/>
                  </a:rPr>
                  <a:t>.</a:t>
                </a:r>
              </a:p>
              <a:p>
                <a:pPr marL="0" lvl="1" indent="0" algn="just">
                  <a:spcBef>
                    <a:spcPts val="0"/>
                  </a:spcBef>
                  <a:buClr>
                    <a:srgbClr val="0BD0D9"/>
                  </a:buClr>
                  <a:buSzPct val="95000"/>
                  <a:buNone/>
                </a:pPr>
                <a:endParaRPr lang="en-US" sz="2000" dirty="0">
                  <a:solidFill>
                    <a:prstClr val="black"/>
                  </a:solidFill>
                  <a:cs typeface="Times New Roman" panose="02020603050405020304" pitchFamily="18" charset="0"/>
                </a:endParaRPr>
              </a:p>
              <a:p>
                <a:pPr marL="1028700" lvl="1" indent="0" algn="just">
                  <a:buClr>
                    <a:schemeClr val="accent1">
                      <a:lumMod val="75000"/>
                    </a:schemeClr>
                  </a:buClr>
                  <a:buSzPct val="95000"/>
                  <a:buNone/>
                </a:pPr>
                <a:endParaRPr lang="en-US" sz="1800" dirty="0" smtClean="0">
                  <a:cs typeface="Times New Roman" panose="02020603050405020304" pitchFamily="18" charset="0"/>
                </a:endParaRPr>
              </a:p>
              <a:p>
                <a:pPr marL="274320" lvl="1" indent="-274320" algn="just">
                  <a:buClr>
                    <a:schemeClr val="accent3"/>
                  </a:buClr>
                  <a:buSzPct val="95000"/>
                </a:pPr>
                <a:endParaRPr lang="en-US" sz="2000" dirty="0">
                  <a:solidFill>
                    <a:srgbClr val="002060"/>
                  </a:solidFill>
                  <a:cs typeface="Times New Roman" pitchFamily="18" charset="0"/>
                </a:endParaRPr>
              </a:p>
            </p:txBody>
          </p:sp>
        </mc:Choice>
        <mc:Fallback>
          <p:sp>
            <p:nvSpPr>
              <p:cNvPr id="8" name="Content Placeholder 2"/>
              <p:cNvSpPr txBox="1">
                <a:spLocks noRot="1" noChangeAspect="1" noMove="1" noResize="1" noEditPoints="1" noAdjustHandles="1" noChangeArrowheads="1" noChangeShapeType="1" noTextEdit="1"/>
              </p:cNvSpPr>
              <p:nvPr/>
            </p:nvSpPr>
            <p:spPr>
              <a:xfrm>
                <a:off x="404948" y="1403647"/>
                <a:ext cx="8425339" cy="5039486"/>
              </a:xfrm>
              <a:prstGeom prst="rect">
                <a:avLst/>
              </a:prstGeom>
              <a:blipFill rotWithShape="1">
                <a:blip r:embed="rId2" cstate="print"/>
                <a:stretch>
                  <a:fillRect l="-506" t="-605" r="-723"/>
                </a:stretch>
              </a:blipFill>
            </p:spPr>
            <p:txBody>
              <a:bodyPr/>
              <a:lstStyle/>
              <a:p>
                <a:r>
                  <a:rPr lang="en-IN">
                    <a:noFill/>
                  </a:rPr>
                  <a:t> </a:t>
                </a:r>
              </a:p>
            </p:txBody>
          </p:sp>
        </mc:Fallback>
      </mc:AlternateContent>
    </p:spTree>
    <p:extLst>
      <p:ext uri="{BB962C8B-B14F-4D97-AF65-F5344CB8AC3E}">
        <p14:creationId xmlns:p14="http://schemas.microsoft.com/office/powerpoint/2010/main" xmlns="" val="1707700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pic>
        <p:nvPicPr>
          <p:cNvPr id="98306" name="Picture 2"/>
          <p:cNvPicPr>
            <a:picLocks noGrp="1" noChangeAspect="1" noChangeArrowheads="1"/>
          </p:cNvPicPr>
          <p:nvPr>
            <p:ph idx="1"/>
          </p:nvPr>
        </p:nvPicPr>
        <p:blipFill>
          <a:blip r:embed="rId2" cstate="print"/>
          <a:srcRect/>
          <a:stretch>
            <a:fillRect/>
          </a:stretch>
        </p:blipFill>
        <p:spPr bwMode="auto">
          <a:xfrm>
            <a:off x="3271044" y="1426867"/>
            <a:ext cx="4109470" cy="451208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9"/>
            <a:ext cx="8425339" cy="768052"/>
          </a:xfrm>
        </p:spPr>
        <p:txBody>
          <a:bodyPr>
            <a:normAutofit/>
          </a:bodyPr>
          <a:lstStyle/>
          <a:p>
            <a:r>
              <a:rPr lang="en-US" sz="4000" dirty="0">
                <a:solidFill>
                  <a:srgbClr val="A50021"/>
                </a:solidFill>
                <a:latin typeface="Times New Roman" pitchFamily="18" charset="0"/>
                <a:cs typeface="Times New Roman" pitchFamily="18" charset="0"/>
              </a:rPr>
              <a:t>The </a:t>
            </a:r>
            <a:r>
              <a:rPr lang="en-US" sz="4000" dirty="0" err="1">
                <a:solidFill>
                  <a:srgbClr val="A50021"/>
                </a:solidFill>
                <a:latin typeface="Times New Roman" pitchFamily="18" charset="0"/>
                <a:cs typeface="Times New Roman" pitchFamily="18" charset="0"/>
              </a:rPr>
              <a:t>Hypergeometric</a:t>
            </a:r>
            <a:r>
              <a:rPr lang="en-US" sz="4000" dirty="0">
                <a:solidFill>
                  <a:srgbClr val="A50021"/>
                </a:solidFill>
                <a:latin typeface="Times New Roman" pitchFamily="18" charset="0"/>
                <a:cs typeface="Times New Roman" pitchFamily="18" charset="0"/>
              </a:rPr>
              <a:t>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9" name="Content Placeholder 2"/>
              <p:cNvSpPr>
                <a:spLocks noGrp="1"/>
              </p:cNvSpPr>
              <p:nvPr>
                <p:ph idx="1"/>
              </p:nvPr>
            </p:nvSpPr>
            <p:spPr>
              <a:xfrm>
                <a:off x="491482" y="1216119"/>
                <a:ext cx="8425339" cy="4944533"/>
              </a:xfrm>
            </p:spPr>
            <p:txBody>
              <a:bodyPr>
                <a:normAutofit/>
              </a:bodyPr>
              <a:lstStyle/>
              <a:p>
                <a:pPr marL="342900" lvl="1" indent="-342900" algn="just">
                  <a:buClr>
                    <a:schemeClr val="accent3"/>
                  </a:buClr>
                  <a:buSzPct val="95000"/>
                </a:pPr>
                <a:r>
                  <a:rPr lang="en-US" sz="2000" dirty="0" smtClean="0">
                    <a:latin typeface="Times New Roman" panose="02020603050405020304" pitchFamily="18" charset="0"/>
                    <a:cs typeface="Times New Roman" panose="02020603050405020304" pitchFamily="18" charset="0"/>
                  </a:rPr>
                  <a:t>In general, the </a:t>
                </a:r>
                <a:r>
                  <a:rPr lang="en-US" sz="2000" dirty="0" err="1" smtClean="0">
                    <a:latin typeface="Times New Roman" panose="02020603050405020304" pitchFamily="18" charset="0"/>
                    <a:cs typeface="Times New Roman" panose="02020603050405020304" pitchFamily="18" charset="0"/>
                  </a:rPr>
                  <a:t>hypergeometric</a:t>
                </a:r>
                <a:r>
                  <a:rPr lang="en-US" sz="2000" dirty="0" smtClean="0">
                    <a:latin typeface="Times New Roman" panose="02020603050405020304" pitchFamily="18" charset="0"/>
                    <a:cs typeface="Times New Roman" panose="02020603050405020304" pitchFamily="18" charset="0"/>
                  </a:rPr>
                  <a:t> probability distribution enables us to find the probability of selecting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𝑥</m:t>
                    </m:r>
                  </m:oMath>
                </a14:m>
                <a:r>
                  <a:rPr lang="en-US" sz="2000" dirty="0" smtClean="0">
                    <a:latin typeface="Times New Roman" panose="02020603050405020304" pitchFamily="18" charset="0"/>
                    <a:cs typeface="Times New Roman" panose="02020603050405020304" pitchFamily="18" charset="0"/>
                  </a:rPr>
                  <a:t> successes in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oMath>
                </a14:m>
                <a:r>
                  <a:rPr lang="en-US" sz="2000" dirty="0" smtClean="0">
                    <a:latin typeface="Times New Roman" panose="02020603050405020304" pitchFamily="18" charset="0"/>
                    <a:cs typeface="Times New Roman" panose="02020603050405020304" pitchFamily="18" charset="0"/>
                  </a:rPr>
                  <a:t> trials from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𝑁</m:t>
                    </m:r>
                  </m:oMath>
                </a14:m>
                <a:r>
                  <a:rPr lang="en-US" sz="2000" dirty="0" smtClean="0">
                    <a:latin typeface="Times New Roman" panose="02020603050405020304" pitchFamily="18" charset="0"/>
                    <a:cs typeface="Times New Roman" panose="02020603050405020304" pitchFamily="18" charset="0"/>
                  </a:rPr>
                  <a:t> items.</a:t>
                </a:r>
              </a:p>
              <a:p>
                <a:pPr marL="2171700" lvl="8" indent="-342900" algn="just">
                  <a:buSzPct val="95000"/>
                </a:pPr>
                <a:endParaRPr lang="en-US" sz="10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b="1" dirty="0" smtClean="0">
                    <a:solidFill>
                      <a:schemeClr val="accent1">
                        <a:lumMod val="75000"/>
                      </a:schemeClr>
                    </a:solidFill>
                    <a:latin typeface="Times New Roman" panose="02020603050405020304" pitchFamily="18" charset="0"/>
                    <a:cs typeface="Times New Roman" panose="02020603050405020304" pitchFamily="18" charset="0"/>
                  </a:rPr>
                  <a:t>Properties of </a:t>
                </a:r>
                <a:r>
                  <a:rPr lang="en-US" sz="2000" b="1" dirty="0" err="1" smtClean="0">
                    <a:solidFill>
                      <a:schemeClr val="accent1">
                        <a:lumMod val="75000"/>
                      </a:schemeClr>
                    </a:solidFill>
                    <a:latin typeface="Times New Roman" panose="02020603050405020304" pitchFamily="18" charset="0"/>
                    <a:cs typeface="Times New Roman" panose="02020603050405020304" pitchFamily="18" charset="0"/>
                  </a:rPr>
                  <a:t>Hypergeometric</a:t>
                </a:r>
                <a:r>
                  <a:rPr lang="en-US" sz="2000" b="1" dirty="0" smtClean="0">
                    <a:solidFill>
                      <a:schemeClr val="accent1">
                        <a:lumMod val="75000"/>
                      </a:schemeClr>
                    </a:solidFill>
                    <a:latin typeface="Times New Roman" panose="02020603050405020304" pitchFamily="18" charset="0"/>
                    <a:cs typeface="Times New Roman" panose="02020603050405020304" pitchFamily="18" charset="0"/>
                  </a:rPr>
                  <a:t> Distribution</a:t>
                </a:r>
              </a:p>
              <a:p>
                <a:pPr marL="342900" lvl="1" indent="-342900" algn="just">
                  <a:buClr>
                    <a:schemeClr val="accent3"/>
                  </a:buClr>
                  <a:buSzPct val="950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A random sample of size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oMath>
                </a14:m>
                <a:r>
                  <a:rPr lang="en-US" sz="1800" dirty="0" smtClean="0">
                    <a:latin typeface="Times New Roman" panose="02020603050405020304" pitchFamily="18" charset="0"/>
                    <a:cs typeface="Times New Roman" panose="02020603050405020304" pitchFamily="18" charset="0"/>
                  </a:rPr>
                  <a:t> is selected without replacement from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𝑁</m:t>
                    </m:r>
                  </m:oMath>
                </a14:m>
                <a:r>
                  <a:rPr lang="en-US" sz="1800" dirty="0" smtClean="0">
                    <a:latin typeface="Times New Roman" panose="02020603050405020304" pitchFamily="18" charset="0"/>
                    <a:cs typeface="Times New Roman" panose="02020603050405020304" pitchFamily="18" charset="0"/>
                  </a:rPr>
                  <a:t> items.</a:t>
                </a:r>
              </a:p>
              <a:p>
                <a:pPr marL="342900" lvl="1" indent="-342900" algn="just">
                  <a:buClr>
                    <a:schemeClr val="accent3"/>
                  </a:buClr>
                  <a:buSzPct val="95000"/>
                  <a:buFont typeface="Arial" panose="020B0604020202020204" pitchFamily="34" charset="0"/>
                  <a:buChar char="•"/>
                </a:pP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𝑘</m:t>
                    </m:r>
                  </m:oMath>
                </a14:m>
                <a:r>
                  <a:rPr lang="en-US" sz="1800" dirty="0" smtClean="0">
                    <a:latin typeface="Times New Roman" panose="02020603050405020304" pitchFamily="18" charset="0"/>
                    <a:cs typeface="Times New Roman" panose="02020603050405020304" pitchFamily="18" charset="0"/>
                  </a:rPr>
                  <a:t> of the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𝑁</m:t>
                    </m:r>
                  </m:oMath>
                </a14:m>
                <a:r>
                  <a:rPr lang="en-US" sz="1800" dirty="0" smtClean="0">
                    <a:latin typeface="Times New Roman" panose="02020603050405020304" pitchFamily="18" charset="0"/>
                    <a:cs typeface="Times New Roman" panose="02020603050405020304" pitchFamily="18" charset="0"/>
                  </a:rPr>
                  <a:t> items may be classified as success and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𝑁</m:t>
                    </m:r>
                    <m:r>
                      <a:rPr lang="en-US" sz="1800" i="1" dirty="0" smtClean="0">
                        <a:latin typeface="Cambria Math" panose="02040503050406030204" pitchFamily="18" charset="0"/>
                        <a:cs typeface="Times New Roman" panose="02020603050405020304" pitchFamily="18" charset="0"/>
                      </a:rPr>
                      <m:t>−</m:t>
                    </m:r>
                    <m:r>
                      <a:rPr lang="en-US" sz="1800" b="0" i="1" dirty="0" smtClean="0">
                        <a:latin typeface="Cambria Math" panose="02040503050406030204" pitchFamily="18" charset="0"/>
                        <a:cs typeface="Times New Roman" panose="02020603050405020304" pitchFamily="18" charset="0"/>
                      </a:rPr>
                      <m:t>𝑘</m:t>
                    </m:r>
                  </m:oMath>
                </a14:m>
                <a:r>
                  <a:rPr lang="en-US" sz="1800" dirty="0" smtClean="0">
                    <a:latin typeface="Times New Roman" panose="02020603050405020304" pitchFamily="18" charset="0"/>
                    <a:cs typeface="Times New Roman" panose="02020603050405020304" pitchFamily="18" charset="0"/>
                  </a:rPr>
                  <a:t> items are classified as failure.</a:t>
                </a:r>
              </a:p>
              <a:p>
                <a:pPr marL="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1800" b="0" i="1" dirty="0" smtClean="0">
                        <a:latin typeface="Cambria Math"/>
                        <a:cs typeface="Times New Roman" panose="02020603050405020304" pitchFamily="18" charset="0"/>
                      </a:rPr>
                      <m:t>𝑋</m:t>
                    </m:r>
                  </m:oMath>
                </a14:m>
                <a:r>
                  <a:rPr lang="en-US" sz="1800" dirty="0" smtClean="0">
                    <a:latin typeface="Times New Roman" panose="02020603050405020304" pitchFamily="18" charset="0"/>
                    <a:cs typeface="Times New Roman" panose="02020603050405020304" pitchFamily="18" charset="0"/>
                  </a:rPr>
                  <a:t> denotes a </a:t>
                </a:r>
                <a:r>
                  <a:rPr lang="en-US" sz="1800" dirty="0" err="1" smtClean="0">
                    <a:latin typeface="Times New Roman" panose="02020603050405020304" pitchFamily="18" charset="0"/>
                    <a:cs typeface="Times New Roman" panose="02020603050405020304" pitchFamily="18" charset="0"/>
                  </a:rPr>
                  <a:t>hypergeometric</a:t>
                </a:r>
                <a:r>
                  <a:rPr lang="en-US" sz="1800" dirty="0" smtClean="0">
                    <a:latin typeface="Times New Roman" panose="02020603050405020304" pitchFamily="18" charset="0"/>
                    <a:cs typeface="Times New Roman" panose="02020603050405020304" pitchFamily="18" charset="0"/>
                  </a:rPr>
                  <a:t> random variable defining the number of successes.</a:t>
                </a:r>
              </a:p>
              <a:p>
                <a:pPr marL="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342900" lvl="1" indent="-342900" algn="just">
                  <a:buClr>
                    <a:schemeClr val="accent3"/>
                  </a:buClr>
                  <a:buSzPct val="950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rgbClr val="002060"/>
                  </a:solidFill>
                  <a:latin typeface="Times New Roman" pitchFamily="18" charset="0"/>
                  <a:cs typeface="Times New Roman" pitchFamily="18" charset="0"/>
                </a:endParaRPr>
              </a:p>
            </p:txBody>
          </p:sp>
        </mc:Choice>
        <mc:Fallback>
          <p:sp>
            <p:nvSpPr>
              <p:cNvPr id="19" name="Content Placeholder 2"/>
              <p:cNvSpPr>
                <a:spLocks noGrp="1" noRot="1" noChangeAspect="1" noMove="1" noResize="1" noEditPoints="1" noAdjustHandles="1" noChangeArrowheads="1" noChangeShapeType="1" noTextEdit="1"/>
              </p:cNvSpPr>
              <p:nvPr>
                <p:ph idx="1"/>
              </p:nvPr>
            </p:nvSpPr>
            <p:spPr>
              <a:xfrm>
                <a:off x="491482" y="1216119"/>
                <a:ext cx="8425339" cy="4944533"/>
              </a:xfrm>
              <a:blipFill rotWithShape="1">
                <a:blip r:embed="rId2" cstate="print"/>
                <a:stretch>
                  <a:fillRect l="-796" t="-616" r="-72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Rectangle 9"/>
              <p:cNvSpPr/>
              <p:nvPr/>
            </p:nvSpPr>
            <p:spPr>
              <a:xfrm>
                <a:off x="750467" y="3880374"/>
                <a:ext cx="7734300" cy="253735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endParaRPr lang="en-US" dirty="0" smtClean="0">
                  <a:solidFill>
                    <a:prstClr val="black"/>
                  </a:solidFill>
                </a:endParaRPr>
              </a:p>
              <a:p>
                <a:pPr algn="just"/>
                <a:r>
                  <a:rPr lang="en-US" dirty="0" smtClean="0">
                    <a:solidFill>
                      <a:prstClr val="black"/>
                    </a:solidFill>
                  </a:rPr>
                  <a:t>The probability distribution of the </a:t>
                </a:r>
                <a:r>
                  <a:rPr lang="en-US" dirty="0" err="1" smtClean="0">
                    <a:solidFill>
                      <a:prstClr val="black"/>
                    </a:solidFill>
                  </a:rPr>
                  <a:t>hypergeometric</a:t>
                </a:r>
                <a:r>
                  <a:rPr lang="en-US" dirty="0" smtClean="0">
                    <a:solidFill>
                      <a:prstClr val="black"/>
                    </a:solidFill>
                  </a:rPr>
                  <a:t> random variable </a:t>
                </a:r>
                <a14:m>
                  <m:oMath xmlns:m="http://schemas.openxmlformats.org/officeDocument/2006/math">
                    <m:r>
                      <a:rPr lang="en-US" b="0" i="1" dirty="0" smtClean="0">
                        <a:solidFill>
                          <a:prstClr val="black"/>
                        </a:solidFill>
                        <a:latin typeface="Cambria Math"/>
                      </a:rPr>
                      <m:t>𝑋</m:t>
                    </m:r>
                  </m:oMath>
                </a14:m>
                <a:r>
                  <a:rPr lang="en-US" dirty="0" smtClean="0">
                    <a:solidFill>
                      <a:prstClr val="black"/>
                    </a:solidFill>
                  </a:rPr>
                  <a:t>, the number of successes in a random sample of size </a:t>
                </a:r>
                <a14:m>
                  <m:oMath xmlns:m="http://schemas.openxmlformats.org/officeDocument/2006/math">
                    <m:r>
                      <a:rPr lang="en-US" i="1" dirty="0" smtClean="0">
                        <a:solidFill>
                          <a:prstClr val="black"/>
                        </a:solidFill>
                        <a:latin typeface="Cambria Math" panose="02040503050406030204" pitchFamily="18" charset="0"/>
                      </a:rPr>
                      <m:t>𝑛</m:t>
                    </m:r>
                  </m:oMath>
                </a14:m>
                <a:r>
                  <a:rPr lang="en-US" dirty="0" smtClean="0">
                    <a:solidFill>
                      <a:prstClr val="black"/>
                    </a:solidFill>
                  </a:rPr>
                  <a:t> selected from </a:t>
                </a:r>
                <a14:m>
                  <m:oMath xmlns:m="http://schemas.openxmlformats.org/officeDocument/2006/math">
                    <m:r>
                      <a:rPr lang="en-US" i="1" dirty="0" smtClean="0">
                        <a:solidFill>
                          <a:prstClr val="black"/>
                        </a:solidFill>
                        <a:latin typeface="Cambria Math" panose="02040503050406030204" pitchFamily="18" charset="0"/>
                      </a:rPr>
                      <m:t>𝑁</m:t>
                    </m:r>
                  </m:oMath>
                </a14:m>
                <a:r>
                  <a:rPr lang="en-US" dirty="0" smtClean="0">
                    <a:solidFill>
                      <a:prstClr val="black"/>
                    </a:solidFill>
                  </a:rPr>
                  <a:t> items of which </a:t>
                </a:r>
                <a14:m>
                  <m:oMath xmlns:m="http://schemas.openxmlformats.org/officeDocument/2006/math">
                    <m:r>
                      <a:rPr lang="en-US" i="1" dirty="0" smtClean="0">
                        <a:solidFill>
                          <a:prstClr val="black"/>
                        </a:solidFill>
                        <a:latin typeface="Cambria Math" panose="02040503050406030204" pitchFamily="18" charset="0"/>
                      </a:rPr>
                      <m:t>𝑘</m:t>
                    </m:r>
                  </m:oMath>
                </a14:m>
                <a:r>
                  <a:rPr lang="en-US" dirty="0" smtClean="0">
                    <a:solidFill>
                      <a:prstClr val="black"/>
                    </a:solidFill>
                  </a:rPr>
                  <a:t> are labelled success and </a:t>
                </a:r>
                <a14:m>
                  <m:oMath xmlns:m="http://schemas.openxmlformats.org/officeDocument/2006/math">
                    <m:r>
                      <a:rPr lang="en-US" i="1" dirty="0" smtClean="0">
                        <a:solidFill>
                          <a:prstClr val="black"/>
                        </a:solidFill>
                        <a:latin typeface="Cambria Math" panose="02040503050406030204" pitchFamily="18" charset="0"/>
                      </a:rPr>
                      <m:t>𝑁</m:t>
                    </m:r>
                    <m:r>
                      <a:rPr lang="en-US" i="1" dirty="0" smtClean="0">
                        <a:solidFill>
                          <a:prstClr val="black"/>
                        </a:solidFill>
                        <a:latin typeface="Cambria Math" panose="02040503050406030204" pitchFamily="18" charset="0"/>
                      </a:rPr>
                      <m:t>−</m:t>
                    </m:r>
                    <m:r>
                      <a:rPr lang="en-US" i="1" dirty="0" smtClean="0">
                        <a:solidFill>
                          <a:prstClr val="black"/>
                        </a:solidFill>
                        <a:latin typeface="Cambria Math" panose="02040503050406030204" pitchFamily="18" charset="0"/>
                      </a:rPr>
                      <m:t>𝑘</m:t>
                    </m:r>
                  </m:oMath>
                </a14:m>
                <a:r>
                  <a:rPr lang="en-US" dirty="0" smtClean="0">
                    <a:solidFill>
                      <a:prstClr val="black"/>
                    </a:solidFill>
                  </a:rPr>
                  <a:t> labelled as failure is given by</a:t>
                </a: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𝑋</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𝑘</m:t>
                                  </m:r>
                                </m:num>
                                <m:den>
                                  <m:r>
                                    <a:rPr lang="en-US" b="0" i="1" smtClean="0">
                                      <a:solidFill>
                                        <a:schemeClr val="tx1"/>
                                      </a:solidFill>
                                      <a:latin typeface="Cambria Math"/>
                                    </a:rPr>
                                    <m:t>𝑥</m:t>
                                  </m:r>
                                </m:den>
                              </m:f>
                            </m:e>
                          </m:d>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𝑁</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b="0" i="1" smtClean="0">
                                      <a:solidFill>
                                        <a:schemeClr val="tx1"/>
                                      </a:solidFill>
                                      <a:latin typeface="Cambria Math"/>
                                    </a:rPr>
                                    <m:t>𝑥</m:t>
                                  </m:r>
                                </m:den>
                              </m:f>
                            </m:e>
                          </m:d>
                        </m:num>
                        <m:den>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𝑁</m:t>
                                  </m:r>
                                </m:num>
                                <m:den>
                                  <m:r>
                                    <a:rPr lang="en-US" b="0" i="1" smtClean="0">
                                      <a:solidFill>
                                        <a:schemeClr val="tx1"/>
                                      </a:solidFill>
                                      <a:latin typeface="Cambria Math" panose="02040503050406030204" pitchFamily="18" charset="0"/>
                                    </a:rPr>
                                    <m:t>𝑛</m:t>
                                  </m:r>
                                </m:den>
                              </m:f>
                            </m:e>
                          </m:d>
                        </m:den>
                      </m:f>
                    </m:oMath>
                  </m:oMathPara>
                </a14:m>
                <a:endParaRPr lang="en-IN" dirty="0" smtClean="0">
                  <a:solidFill>
                    <a:srgbClr val="A50021"/>
                  </a:solidFill>
                </a:endParaRPr>
              </a:p>
              <a:p>
                <a:pPr algn="just"/>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max</m:t>
                      </m:r>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rPr>
                        <m:t>min</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IN" dirty="0">
                  <a:solidFill>
                    <a:schemeClr val="tx1"/>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50467" y="3880374"/>
                <a:ext cx="7734300" cy="2537359"/>
              </a:xfrm>
              <a:prstGeom prst="rect">
                <a:avLst/>
              </a:prstGeom>
              <a:blipFill rotWithShape="1">
                <a:blip r:embed="rId3"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11" name="Rounded Rectangle 10"/>
          <p:cNvSpPr/>
          <p:nvPr/>
        </p:nvSpPr>
        <p:spPr>
          <a:xfrm>
            <a:off x="748452" y="386800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4.5: </a:t>
            </a:r>
            <a:r>
              <a:rPr lang="en-US" sz="2000" b="1" dirty="0" err="1" smtClean="0">
                <a:solidFill>
                  <a:prstClr val="black"/>
                </a:solidFill>
                <a:latin typeface="Times New Roman" pitchFamily="18" charset="0"/>
                <a:cs typeface="Times New Roman" pitchFamily="18" charset="0"/>
              </a:rPr>
              <a:t>Hypergeometric</a:t>
            </a:r>
            <a:r>
              <a:rPr lang="en-US" sz="2000" b="1" dirty="0" smtClean="0">
                <a:solidFill>
                  <a:prstClr val="black"/>
                </a:solidFill>
                <a:latin typeface="Times New Roman" pitchFamily="18" charset="0"/>
                <a:cs typeface="Times New Roman" pitchFamily="18" charset="0"/>
              </a:rPr>
              <a:t> Probability Distribution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7106097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Cont’d…</a:t>
            </a:r>
            <a:endParaRPr lang="en-US"/>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pic>
        <p:nvPicPr>
          <p:cNvPr id="99330" name="Picture 2"/>
          <p:cNvPicPr>
            <a:picLocks noGrp="1" noChangeAspect="1" noChangeArrowheads="1"/>
          </p:cNvPicPr>
          <p:nvPr>
            <p:ph idx="1"/>
          </p:nvPr>
        </p:nvPicPr>
        <p:blipFill>
          <a:blip r:embed="rId2" cstate="print"/>
          <a:srcRect/>
          <a:stretch>
            <a:fillRect/>
          </a:stretch>
        </p:blipFill>
        <p:spPr bwMode="auto">
          <a:xfrm>
            <a:off x="692331" y="2059034"/>
            <a:ext cx="8085909" cy="4086561"/>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0648"/>
            <a:ext cx="8677887" cy="906845"/>
          </a:xfrm>
        </p:spPr>
        <p:txBody>
          <a:bodyPr>
            <a:normAutofit/>
          </a:bodyPr>
          <a:lstStyle/>
          <a:p>
            <a:pPr algn="l"/>
            <a:r>
              <a:rPr lang="en-US" sz="4000" dirty="0" smtClean="0">
                <a:solidFill>
                  <a:srgbClr val="A50021"/>
                </a:solidFill>
                <a:latin typeface="Times New Roman" pitchFamily="18" charset="0"/>
                <a:cs typeface="Times New Roman" pitchFamily="18" charset="0"/>
              </a:rPr>
              <a:t>Multivariate </a:t>
            </a:r>
            <a:r>
              <a:rPr lang="en-US" sz="4000" dirty="0" err="1" smtClean="0">
                <a:solidFill>
                  <a:srgbClr val="A50021"/>
                </a:solidFill>
                <a:latin typeface="Times New Roman" pitchFamily="18" charset="0"/>
                <a:cs typeface="Times New Roman" pitchFamily="18" charset="0"/>
              </a:rPr>
              <a:t>Hypergeometric</a:t>
            </a:r>
            <a:r>
              <a:rPr lang="en-US" sz="4000" dirty="0" smtClean="0">
                <a:solidFill>
                  <a:srgbClr val="A50021"/>
                </a:solidFill>
                <a:latin typeface="Times New Roman" pitchFamily="18" charset="0"/>
                <a:cs typeface="Times New Roman" pitchFamily="18" charset="0"/>
              </a:rPr>
              <a:t>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9" name="Content Placeholder 2"/>
              <p:cNvSpPr>
                <a:spLocks noGrp="1"/>
              </p:cNvSpPr>
              <p:nvPr>
                <p:ph idx="1"/>
              </p:nvPr>
            </p:nvSpPr>
            <p:spPr>
              <a:xfrm>
                <a:off x="404947" y="1397132"/>
                <a:ext cx="8425339" cy="1697136"/>
              </a:xfrm>
            </p:spPr>
            <p:txBody>
              <a:bodyPr>
                <a:normAutofit/>
              </a:bodyPr>
              <a:lstStyle/>
              <a:p>
                <a:pPr marL="0" lvl="1" indent="0"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The </a:t>
                </a:r>
                <a:r>
                  <a:rPr lang="en-US" sz="2000" dirty="0" err="1" smtClean="0">
                    <a:latin typeface="Times New Roman" panose="02020603050405020304" pitchFamily="18" charset="0"/>
                    <a:cs typeface="Times New Roman" panose="02020603050405020304" pitchFamily="18" charset="0"/>
                  </a:rPr>
                  <a:t>hypergeometric</a:t>
                </a:r>
                <a:r>
                  <a:rPr lang="en-US" sz="2000" dirty="0" smtClean="0">
                    <a:latin typeface="Times New Roman" panose="02020603050405020304" pitchFamily="18" charset="0"/>
                    <a:cs typeface="Times New Roman" panose="02020603050405020304" pitchFamily="18" charset="0"/>
                  </a:rPr>
                  <a:t> distribution can be extended to treat the case where the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 items can be divided into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𝑘</m:t>
                        </m:r>
                      </m:sub>
                    </m:sSub>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m:t>
                        </m:r>
                      </m:sub>
                    </m:sSub>
                  </m:oMath>
                </a14:m>
                <a:r>
                  <a:rPr lang="en-US" sz="2000" dirty="0" smtClean="0">
                    <a:latin typeface="Times New Roman" panose="02020603050405020304" pitchFamily="18" charset="0"/>
                    <a:cs typeface="Times New Roman" panose="02020603050405020304" pitchFamily="18" charset="0"/>
                  </a:rPr>
                  <a:t> elements in the first class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1</m:t>
                        </m:r>
                      </m:sub>
                    </m:sSub>
                  </m:oMath>
                </a14:m>
                <a:r>
                  <a:rPr lang="en-US" sz="2000" dirty="0" smtClean="0">
                    <a:latin typeface="Times New Roman" panose="02020603050405020304" pitchFamily="18" charset="0"/>
                    <a:cs typeface="Times New Roman" panose="02020603050405020304" pitchFamily="18" charset="0"/>
                  </a:rPr>
                  <a:t>, … and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b="0" i="1" smtClean="0">
                            <a:solidFill>
                              <a:prstClr val="black"/>
                            </a:solidFill>
                            <a:latin typeface="Cambria Math" panose="02040503050406030204" pitchFamily="18" charset="0"/>
                          </a:rPr>
                          <m:t>𝑘</m:t>
                        </m:r>
                      </m:sub>
                    </m:sSub>
                    <m:r>
                      <a:rPr lang="en-US" sz="2000" b="0" i="1" smtClean="0">
                        <a:solidFill>
                          <a:prstClr val="black"/>
                        </a:solidFill>
                        <a:latin typeface="Cambria Math" panose="02040503050406030204" pitchFamily="18" charset="0"/>
                      </a:rPr>
                      <m:t> </m:t>
                    </m:r>
                  </m:oMath>
                </a14:m>
                <a:r>
                  <a:rPr lang="en-US" sz="2000" dirty="0" smtClean="0">
                    <a:latin typeface="Times New Roman" panose="02020603050405020304" pitchFamily="18" charset="0"/>
                    <a:cs typeface="Times New Roman" panose="02020603050405020304" pitchFamily="18" charset="0"/>
                  </a:rPr>
                  <a:t>elements in the </a:t>
                </a:r>
                <a14:m>
                  <m:oMath xmlns:m="http://schemas.openxmlformats.org/officeDocument/2006/math">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𝑘</m:t>
                        </m:r>
                      </m:e>
                      <m:sup>
                        <m:r>
                          <a:rPr lang="en-US" sz="2000" b="0" i="1" dirty="0" smtClean="0">
                            <a:latin typeface="Cambria Math" panose="02040503050406030204" pitchFamily="18" charset="0"/>
                            <a:cs typeface="Times New Roman" panose="02020603050405020304" pitchFamily="18" charset="0"/>
                          </a:rPr>
                          <m:t>𝑡h</m:t>
                        </m:r>
                      </m:sup>
                    </m:sSup>
                  </m:oMath>
                </a14:m>
                <a:r>
                  <a:rPr lang="en-US" sz="2000" dirty="0" smtClean="0">
                    <a:latin typeface="Times New Roman" panose="02020603050405020304" pitchFamily="18" charset="0"/>
                    <a:cs typeface="Times New Roman" panose="02020603050405020304" pitchFamily="18" charset="0"/>
                  </a:rPr>
                  <a:t> class. We are now interested in the probability that a random sample of size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oMath>
                </a14:m>
                <a:r>
                  <a:rPr lang="en-US" sz="2000" dirty="0" smtClean="0">
                    <a:latin typeface="Times New Roman" panose="02020603050405020304" pitchFamily="18" charset="0"/>
                    <a:cs typeface="Times New Roman" panose="02020603050405020304" pitchFamily="18" charset="0"/>
                  </a:rPr>
                  <a:t> yields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a:rPr>
                          <m:t>𝑥</m:t>
                        </m:r>
                      </m:e>
                      <m:sub>
                        <m:r>
                          <a:rPr lang="en-US" sz="2000" i="1">
                            <a:solidFill>
                              <a:prstClr val="black"/>
                            </a:solidFill>
                            <a:latin typeface="Cambria Math" panose="02040503050406030204" pitchFamily="18" charset="0"/>
                          </a:rPr>
                          <m:t>1</m:t>
                        </m:r>
                      </m:sub>
                    </m:sSub>
                  </m:oMath>
                </a14:m>
                <a:r>
                  <a:rPr lang="en-US" sz="2000" dirty="0" smtClean="0">
                    <a:latin typeface="Times New Roman" panose="02020603050405020304" pitchFamily="18" charset="0"/>
                    <a:cs typeface="Times New Roman" panose="02020603050405020304" pitchFamily="18" charset="0"/>
                  </a:rPr>
                  <a:t> elements from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1</m:t>
                        </m:r>
                      </m:sub>
                    </m:sSub>
                    <m:r>
                      <a:rPr lang="en-US" sz="2000" b="0" i="1" smtClean="0">
                        <a:solidFill>
                          <a:prstClr val="black"/>
                        </a:solidFill>
                        <a:latin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a:rPr>
                          <m:t>𝑥</m:t>
                        </m:r>
                      </m:e>
                      <m:sub>
                        <m:r>
                          <a:rPr lang="en-US" sz="2000" b="0" i="1" smtClean="0">
                            <a:solidFill>
                              <a:prstClr val="black"/>
                            </a:solidFill>
                            <a:latin typeface="Cambria Math" panose="02040503050406030204" pitchFamily="18" charset="0"/>
                          </a:rPr>
                          <m:t>2</m:t>
                        </m:r>
                      </m:sub>
                    </m:sSub>
                  </m:oMath>
                </a14:m>
                <a:r>
                  <a:rPr lang="en-US" sz="2000" dirty="0" smtClean="0">
                    <a:latin typeface="Times New Roman" panose="02020603050405020304" pitchFamily="18" charset="0"/>
                    <a:cs typeface="Times New Roman" panose="02020603050405020304" pitchFamily="18" charset="0"/>
                  </a:rPr>
                  <a:t> elements from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b="0" i="1" smtClean="0">
                            <a:solidFill>
                              <a:prstClr val="black"/>
                            </a:solidFill>
                            <a:latin typeface="Cambria Math" panose="02040503050406030204" pitchFamily="18" charset="0"/>
                          </a:rPr>
                          <m:t>2</m:t>
                        </m:r>
                      </m:sub>
                    </m:sSub>
                    <m:r>
                      <a:rPr lang="en-US" sz="2000" b="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a:rPr>
                          <m:t>𝑥</m:t>
                        </m:r>
                      </m:e>
                      <m:sub>
                        <m:r>
                          <a:rPr lang="en-US" sz="2000" b="0" i="1" smtClean="0">
                            <a:solidFill>
                              <a:prstClr val="black"/>
                            </a:solidFill>
                            <a:latin typeface="Cambria Math" panose="02040503050406030204" pitchFamily="18" charset="0"/>
                          </a:rPr>
                          <m:t>𝑘</m:t>
                        </m:r>
                      </m:sub>
                    </m:sSub>
                  </m:oMath>
                </a14:m>
                <a:r>
                  <a:rPr lang="en-US" sz="2000" dirty="0" smtClean="0">
                    <a:latin typeface="Times New Roman" panose="02020603050405020304" pitchFamily="18" charset="0"/>
                    <a:cs typeface="Times New Roman" panose="02020603050405020304" pitchFamily="18" charset="0"/>
                  </a:rPr>
                  <a:t> elements from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𝐴</m:t>
                        </m:r>
                      </m:e>
                      <m:sub>
                        <m:r>
                          <a:rPr lang="en-US" sz="2000" b="0" i="1" smtClean="0">
                            <a:solidFill>
                              <a:prstClr val="black"/>
                            </a:solidFill>
                            <a:latin typeface="Cambria Math" panose="02040503050406030204" pitchFamily="18" charset="0"/>
                          </a:rPr>
                          <m:t>𝑘</m:t>
                        </m:r>
                      </m:sub>
                    </m:sSub>
                    <m:r>
                      <a:rPr lang="en-US" sz="2000" b="0" i="1" smtClean="0">
                        <a:solidFill>
                          <a:prstClr val="black"/>
                        </a:solidFill>
                        <a:latin typeface="Cambria Math" panose="02040503050406030204" pitchFamily="18" charset="0"/>
                      </a:rPr>
                      <m:t>.</m:t>
                    </m:r>
                  </m:oMath>
                </a14:m>
                <a:endParaRPr lang="en-US" sz="1700" dirty="0" smtClean="0">
                  <a:latin typeface="Times New Roman" panose="02020603050405020304" pitchFamily="18" charset="0"/>
                  <a:cs typeface="Times New Roman" panose="02020603050405020304" pitchFamily="18" charset="0"/>
                </a:endParaRPr>
              </a:p>
            </p:txBody>
          </p:sp>
        </mc:Choice>
        <mc:Fallback>
          <p:sp>
            <p:nvSpPr>
              <p:cNvPr id="19" name="Content Placeholder 2"/>
              <p:cNvSpPr>
                <a:spLocks noGrp="1" noRot="1" noChangeAspect="1" noMove="1" noResize="1" noEditPoints="1" noAdjustHandles="1" noChangeArrowheads="1" noChangeShapeType="1" noTextEdit="1"/>
              </p:cNvSpPr>
              <p:nvPr>
                <p:ph idx="1"/>
              </p:nvPr>
            </p:nvSpPr>
            <p:spPr>
              <a:xfrm>
                <a:off x="404947" y="1397132"/>
                <a:ext cx="8425339" cy="1697136"/>
              </a:xfrm>
              <a:blipFill rotWithShape="0">
                <a:blip r:embed="rId2" cstate="print"/>
                <a:stretch>
                  <a:fillRect l="-723" t="-1792" r="-723" b="-179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750467" y="3219957"/>
                <a:ext cx="7734300" cy="324010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prstClr val="black"/>
                    </a:solidFill>
                  </a:rPr>
                  <a:t>If </a:t>
                </a:r>
                <a14:m>
                  <m:oMath xmlns:m="http://schemas.openxmlformats.org/officeDocument/2006/math">
                    <m:r>
                      <a:rPr lang="en-US" i="1" dirty="0" smtClean="0">
                        <a:solidFill>
                          <a:prstClr val="black"/>
                        </a:solidFill>
                        <a:latin typeface="Cambria Math" panose="02040503050406030204" pitchFamily="18" charset="0"/>
                      </a:rPr>
                      <m:t>𝑁</m:t>
                    </m:r>
                  </m:oMath>
                </a14:m>
                <a:r>
                  <a:rPr lang="en-US" dirty="0" smtClean="0">
                    <a:solidFill>
                      <a:prstClr val="black"/>
                    </a:solidFill>
                  </a:rPr>
                  <a:t> items are partitioned into </a:t>
                </a:r>
                <a14:m>
                  <m:oMath xmlns:m="http://schemas.openxmlformats.org/officeDocument/2006/math">
                    <m:r>
                      <a:rPr lang="en-US" sz="2000" i="1" dirty="0">
                        <a:solidFill>
                          <a:prstClr val="black"/>
                        </a:solidFill>
                        <a:latin typeface="Cambria Math" panose="02040503050406030204" pitchFamily="18" charset="0"/>
                        <a:cs typeface="Times New Roman" panose="02020603050405020304" pitchFamily="18" charset="0"/>
                      </a:rPr>
                      <m:t>𝑘</m:t>
                    </m:r>
                  </m:oMath>
                </a14:m>
                <a:r>
                  <a:rPr lang="en-US" sz="2000" dirty="0">
                    <a:solidFill>
                      <a:prstClr val="black"/>
                    </a:solidFill>
                    <a:latin typeface="Times New Roman" panose="02020603050405020304" pitchFamily="18" charset="0"/>
                    <a:cs typeface="Times New Roman" panose="02020603050405020304" pitchFamily="18" charset="0"/>
                  </a:rPr>
                  <a:t> classes</a:t>
                </a:r>
                <a:r>
                  <a:rPr lang="en-US" sz="20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𝑘</m:t>
                        </m:r>
                      </m:sub>
                    </m:sSub>
                  </m:oMath>
                </a14:m>
                <a:r>
                  <a:rPr lang="en-US" sz="2000" dirty="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respectively, then the probability distribution of the random variables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a:rPr>
                          <m:t>𝑋</m:t>
                        </m:r>
                      </m:e>
                      <m:sub>
                        <m:r>
                          <a:rPr lang="en-US" sz="2000" i="1">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a:rPr>
                          <m:t>𝑋</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b="0" i="1" smtClean="0">
                            <a:solidFill>
                              <a:prstClr val="black"/>
                            </a:solidFill>
                            <a:latin typeface="Cambria Math"/>
                          </a:rPr>
                          <m:t>𝑋</m:t>
                        </m:r>
                      </m:e>
                      <m:sub>
                        <m:r>
                          <a:rPr lang="en-US" sz="2000" i="1">
                            <a:solidFill>
                              <a:prstClr val="black"/>
                            </a:solidFill>
                            <a:latin typeface="Cambria Math" panose="02040503050406030204" pitchFamily="18" charset="0"/>
                          </a:rPr>
                          <m:t>𝑘</m:t>
                        </m:r>
                      </m:sub>
                    </m:sSub>
                  </m:oMath>
                </a14:m>
                <a:r>
                  <a:rPr lang="en-US" sz="2000" dirty="0" smtClean="0">
                    <a:solidFill>
                      <a:prstClr val="black"/>
                    </a:solidFill>
                    <a:latin typeface="Times New Roman" panose="02020603050405020304" pitchFamily="18" charset="0"/>
                    <a:cs typeface="Times New Roman" panose="02020603050405020304" pitchFamily="18" charset="0"/>
                  </a:rPr>
                  <a:t>, representing the number of elements selected from </a:t>
                </a:r>
                <a14:m>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 ……,</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𝑘</m:t>
                        </m:r>
                      </m:sub>
                    </m:sSub>
                  </m:oMath>
                </a14:m>
                <a:r>
                  <a:rPr lang="en-US" sz="2000" dirty="0" smtClean="0">
                    <a:solidFill>
                      <a:prstClr val="black"/>
                    </a:solidFill>
                    <a:latin typeface="Times New Roman" panose="02020603050405020304" pitchFamily="18" charset="0"/>
                    <a:cs typeface="Times New Roman" panose="02020603050405020304" pitchFamily="18" charset="0"/>
                  </a:rPr>
                  <a:t>in a random sample of size </a:t>
                </a:r>
                <a14:m>
                  <m:oMath xmlns:m="http://schemas.openxmlformats.org/officeDocument/2006/math">
                    <m:r>
                      <a:rPr lang="en-US" sz="2000" i="1" dirty="0" smtClean="0">
                        <a:solidFill>
                          <a:prstClr val="black"/>
                        </a:solidFill>
                        <a:latin typeface="Cambria Math" panose="02040503050406030204" pitchFamily="18" charset="0"/>
                        <a:cs typeface="Times New Roman" panose="02020603050405020304" pitchFamily="18" charset="0"/>
                      </a:rPr>
                      <m:t>𝑛</m:t>
                    </m:r>
                  </m:oMath>
                </a14:m>
                <a:r>
                  <a:rPr lang="en-US" sz="2000" dirty="0" smtClean="0">
                    <a:solidFill>
                      <a:prstClr val="black"/>
                    </a:solidFill>
                    <a:latin typeface="Times New Roman" panose="02020603050405020304" pitchFamily="18" charset="0"/>
                    <a:cs typeface="Times New Roman" panose="02020603050405020304" pitchFamily="18" charset="0"/>
                  </a:rPr>
                  <a:t>, is</a:t>
                </a:r>
                <a:endParaRPr lang="en-US" dirty="0" smtClean="0">
                  <a:solidFill>
                    <a:prstClr val="black"/>
                  </a:solidFill>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𝑘</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𝑋</m:t>
                              </m:r>
                            </m:e>
                            <m:sub>
                              <m:r>
                                <a:rPr lang="en-US" i="1">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𝑋</m:t>
                              </m:r>
                            </m:e>
                            <m:sub>
                              <m:r>
                                <a:rPr lang="en-US" i="1">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𝑋</m:t>
                              </m:r>
                            </m:e>
                            <m:sub>
                              <m:r>
                                <a:rPr lang="en-US" i="1">
                                  <a:solidFill>
                                    <a:prstClr val="black"/>
                                  </a:solidFill>
                                  <a:latin typeface="Cambria Math" panose="02040503050406030204" pitchFamily="18" charset="0"/>
                                </a:rPr>
                                <m:t>𝑘</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𝑘</m:t>
                              </m:r>
                            </m:sub>
                          </m:sSub>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𝑎</m:t>
                                      </m:r>
                                    </m:e>
                                    <m:sub>
                                      <m:r>
                                        <a:rPr lang="en-US" i="1">
                                          <a:solidFill>
                                            <a:prstClr val="black"/>
                                          </a:solidFill>
                                          <a:latin typeface="Cambria Math" panose="02040503050406030204" pitchFamily="18" charset="0"/>
                                        </a:rPr>
                                        <m:t>1</m:t>
                                      </m:r>
                                    </m:sub>
                                  </m:sSub>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i="1">
                                          <a:solidFill>
                                            <a:prstClr val="black"/>
                                          </a:solidFill>
                                          <a:latin typeface="Cambria Math" panose="02040503050406030204" pitchFamily="18" charset="0"/>
                                        </a:rPr>
                                        <m:t>1</m:t>
                                      </m:r>
                                    </m:sub>
                                  </m:sSub>
                                </m:den>
                              </m:f>
                            </m:e>
                          </m:d>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𝑎</m:t>
                                      </m:r>
                                    </m:e>
                                    <m:sub>
                                      <m:r>
                                        <a:rPr lang="en-US" b="0" i="1" smtClean="0">
                                          <a:solidFill>
                                            <a:prstClr val="black"/>
                                          </a:solidFill>
                                          <a:latin typeface="Cambria Math" panose="02040503050406030204" pitchFamily="18" charset="0"/>
                                        </a:rPr>
                                        <m:t>2</m:t>
                                      </m:r>
                                    </m:sub>
                                  </m:sSub>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2</m:t>
                                      </m:r>
                                    </m:sub>
                                  </m:sSub>
                                </m:den>
                              </m:f>
                            </m:e>
                          </m:d>
                          <m:r>
                            <a:rPr lang="en-US" b="0" i="1" smtClean="0">
                              <a:solidFill>
                                <a:prstClr val="black"/>
                              </a:solidFill>
                              <a:latin typeface="Cambria Math" panose="02040503050406030204" pitchFamily="18" charset="0"/>
                            </a:rPr>
                            <m:t>……</m:t>
                          </m:r>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𝑎</m:t>
                                      </m:r>
                                    </m:e>
                                    <m:sub>
                                      <m:r>
                                        <a:rPr lang="en-US" b="0" i="1" smtClean="0">
                                          <a:solidFill>
                                            <a:prstClr val="black"/>
                                          </a:solidFill>
                                          <a:latin typeface="Cambria Math" panose="02040503050406030204" pitchFamily="18" charset="0"/>
                                        </a:rPr>
                                        <m:t>𝑘</m:t>
                                      </m:r>
                                    </m:sub>
                                  </m:sSub>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a:rPr>
                                        <m:t>𝑥</m:t>
                                      </m:r>
                                    </m:e>
                                    <m:sub>
                                      <m:r>
                                        <a:rPr lang="en-US" b="0" i="1" smtClean="0">
                                          <a:solidFill>
                                            <a:prstClr val="black"/>
                                          </a:solidFill>
                                          <a:latin typeface="Cambria Math" panose="02040503050406030204" pitchFamily="18" charset="0"/>
                                        </a:rPr>
                                        <m:t>𝑘</m:t>
                                      </m:r>
                                    </m:sub>
                                  </m:sSub>
                                </m:den>
                              </m:f>
                            </m:e>
                          </m:d>
                        </m:num>
                        <m:den>
                          <m:d>
                            <m:dPr>
                              <m:ctrlPr>
                                <a:rPr lang="en-IN" i="1" dirty="0">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𝑁</m:t>
                                  </m:r>
                                </m:num>
                                <m:den>
                                  <m:r>
                                    <a:rPr lang="en-US" b="0" i="1" smtClean="0">
                                      <a:solidFill>
                                        <a:schemeClr val="tx1"/>
                                      </a:solidFill>
                                      <a:latin typeface="Cambria Math" panose="02040503050406030204" pitchFamily="18" charset="0"/>
                                    </a:rPr>
                                    <m:t>𝑛</m:t>
                                  </m:r>
                                </m:den>
                              </m:f>
                            </m:e>
                          </m:d>
                        </m:den>
                      </m:f>
                    </m:oMath>
                  </m:oMathPara>
                </a14:m>
                <a:endParaRPr lang="en-IN" dirty="0" smtClean="0">
                  <a:solidFill>
                    <a:srgbClr val="A50021"/>
                  </a:solidFill>
                </a:endParaRPr>
              </a:p>
              <a:p>
                <a:pPr algn="ctr"/>
                <a:r>
                  <a:rPr lang="en-IN" dirty="0">
                    <a:solidFill>
                      <a:schemeClr val="tx1"/>
                    </a:solidFill>
                  </a:rPr>
                  <a:t>w</a:t>
                </a:r>
                <a:r>
                  <a:rPr lang="en-IN" dirty="0" smtClean="0">
                    <a:solidFill>
                      <a:schemeClr val="tx1"/>
                    </a:solidFill>
                  </a:rPr>
                  <a:t>ith </a:t>
                </a:r>
                <a14:m>
                  <m:oMath xmlns:m="http://schemas.openxmlformats.org/officeDocument/2006/math">
                    <m:nary>
                      <m:naryPr>
                        <m:chr m:val="∑"/>
                        <m:ctrlPr>
                          <a:rPr lang="en-IN"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𝑘</m:t>
                        </m:r>
                      </m:sup>
                      <m:e>
                        <m:sSub>
                          <m:sSubPr>
                            <m:ctrlPr>
                              <a:rPr lang="en-IN" i="1">
                                <a:solidFill>
                                  <a:schemeClr val="tx1"/>
                                </a:solidFill>
                                <a:latin typeface="Cambria Math" panose="02040503050406030204" pitchFamily="18" charset="0"/>
                              </a:rPr>
                            </m:ctrlPr>
                          </m:sSubPr>
                          <m:e>
                            <m:r>
                              <a:rPr lang="en-US" b="0" i="1" smtClean="0">
                                <a:solidFill>
                                  <a:schemeClr val="tx1"/>
                                </a:solidFill>
                                <a:latin typeface="Cambria Math"/>
                              </a:rPr>
                              <m:t>𝑥</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e>
                    </m:nary>
                    <m:r>
                      <m:rPr>
                        <m:nor/>
                      </m:rPr>
                      <a:rPr lang="en-IN" dirty="0">
                        <a:solidFill>
                          <a:schemeClr val="tx1"/>
                        </a:solidFill>
                      </a:rPr>
                      <m:t> </m:t>
                    </m:r>
                    <m:r>
                      <m:rPr>
                        <m:nor/>
                      </m:rPr>
                      <a:rPr lang="en-IN" dirty="0">
                        <a:solidFill>
                          <a:schemeClr val="tx1"/>
                        </a:solidFill>
                      </a:rPr>
                      <m:t>and</m:t>
                    </m:r>
                    <m:r>
                      <m:rPr>
                        <m:nor/>
                      </m:rPr>
                      <a:rPr lang="en-IN" dirty="0">
                        <a:solidFill>
                          <a:schemeClr val="tx1"/>
                        </a:solidFill>
                      </a:rPr>
                      <m:t> </m:t>
                    </m:r>
                    <m:nary>
                      <m:naryPr>
                        <m:chr m:val="∑"/>
                        <m:ctrlPr>
                          <a:rPr lang="en-IN"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𝑘</m:t>
                        </m:r>
                      </m:sup>
                      <m:e>
                        <m:sSub>
                          <m:sSubPr>
                            <m:ctrlPr>
                              <a:rPr lang="en-IN"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e>
                    </m:nary>
                  </m:oMath>
                </a14:m>
                <a:endParaRPr lang="en-IN" dirty="0">
                  <a:solidFill>
                    <a:schemeClr val="tx1"/>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750467" y="3219957"/>
                <a:ext cx="7734300" cy="3240109"/>
              </a:xfrm>
              <a:prstGeom prst="rect">
                <a:avLst/>
              </a:prstGeom>
              <a:blipFill rotWithShape="1">
                <a:blip r:embed="rId3" cstate="print"/>
                <a:stretch>
                  <a:fillRect b="-4982"/>
                </a:stretch>
              </a:blipFill>
              <a:effectLst>
                <a:glow rad="63500">
                  <a:schemeClr val="accent2">
                    <a:satMod val="175000"/>
                    <a:alpha val="40000"/>
                  </a:schemeClr>
                </a:glow>
              </a:effectLst>
            </p:spPr>
            <p:txBody>
              <a:bodyPr/>
              <a:lstStyle/>
              <a:p>
                <a:r>
                  <a:rPr lang="en-IN">
                    <a:noFill/>
                  </a:rPr>
                  <a:t> </a:t>
                </a:r>
              </a:p>
            </p:txBody>
          </p:sp>
        </mc:Fallback>
      </mc:AlternateContent>
      <p:sp>
        <p:nvSpPr>
          <p:cNvPr id="9" name="Rounded Rectangle 8"/>
          <p:cNvSpPr/>
          <p:nvPr/>
        </p:nvSpPr>
        <p:spPr>
          <a:xfrm>
            <a:off x="748452" y="3207584"/>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4.6: </a:t>
            </a:r>
            <a:r>
              <a:rPr lang="en-US" sz="2000" b="1" dirty="0" smtClean="0">
                <a:solidFill>
                  <a:prstClr val="black"/>
                </a:solidFill>
                <a:latin typeface="Times New Roman" pitchFamily="18" charset="0"/>
                <a:cs typeface="Times New Roman" pitchFamily="18" charset="0"/>
              </a:rPr>
              <a:t>Multivariate</a:t>
            </a:r>
            <a:r>
              <a:rPr lang="en-US" sz="2000" dirty="0" smtClean="0">
                <a:solidFill>
                  <a:prstClr val="black"/>
                </a:solidFill>
                <a:latin typeface="Times New Roman" pitchFamily="18" charset="0"/>
                <a:cs typeface="Times New Roman" pitchFamily="18" charset="0"/>
              </a:rPr>
              <a:t> </a:t>
            </a:r>
            <a:r>
              <a:rPr lang="en-US" sz="2000" b="1" dirty="0" err="1" smtClean="0">
                <a:solidFill>
                  <a:prstClr val="black"/>
                </a:solidFill>
                <a:latin typeface="Times New Roman" pitchFamily="18" charset="0"/>
                <a:cs typeface="Times New Roman" pitchFamily="18" charset="0"/>
              </a:rPr>
              <a:t>Hypergeometric</a:t>
            </a:r>
            <a:r>
              <a:rPr lang="en-US" sz="2000" b="1" dirty="0" smtClean="0">
                <a:solidFill>
                  <a:prstClr val="black"/>
                </a:solidFill>
                <a:latin typeface="Times New Roman" pitchFamily="18" charset="0"/>
                <a:cs typeface="Times New Roman" pitchFamily="18" charset="0"/>
              </a:rPr>
              <a:t> Distribution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231752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049992"/>
          </a:xfrm>
        </p:spPr>
        <p:txBody>
          <a:bodyPr>
            <a:normAutofit/>
          </a:bodyPr>
          <a:lstStyle/>
          <a:p>
            <a:pPr algn="l"/>
            <a:r>
              <a:rPr lang="en-US" sz="4000" dirty="0" smtClean="0">
                <a:solidFill>
                  <a:srgbClr val="A50021"/>
                </a:solidFill>
                <a:latin typeface="Times New Roman" pitchFamily="18" charset="0"/>
                <a:cs typeface="Times New Roman" pitchFamily="18" charset="0"/>
              </a:rPr>
              <a:t>The Poisson Distribution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5154" y="1569357"/>
            <a:ext cx="8425339" cy="2480129"/>
          </a:xfrm>
        </p:spPr>
        <p:txBody>
          <a:bodyPr>
            <a:noAutofit/>
          </a:bodyPr>
          <a:lstStyle/>
          <a:p>
            <a:pPr marL="0" lvl="1" indent="0"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There are some experiments, which involve the occurring of the number of outcomes during a given time interval (or in a region of space).</a:t>
            </a:r>
          </a:p>
          <a:p>
            <a:pPr marL="0" lvl="1" indent="0" algn="just">
              <a:buClr>
                <a:schemeClr val="accent3"/>
              </a:buClr>
              <a:buSzPct val="95000"/>
              <a:buNone/>
            </a:pPr>
            <a:r>
              <a:rPr lang="en-US" sz="2000" dirty="0">
                <a:latin typeface="Times New Roman" panose="02020603050405020304" pitchFamily="18" charset="0"/>
                <a:cs typeface="Times New Roman" panose="02020603050405020304" pitchFamily="18" charset="0"/>
              </a:rPr>
              <a:t> Such a process is called </a:t>
            </a:r>
            <a:r>
              <a:rPr lang="en-US" sz="2000" dirty="0">
                <a:solidFill>
                  <a:srgbClr val="0B5ED7"/>
                </a:solidFill>
                <a:latin typeface="Times New Roman" panose="02020603050405020304" pitchFamily="18" charset="0"/>
                <a:cs typeface="Times New Roman" panose="02020603050405020304" pitchFamily="18" charset="0"/>
              </a:rPr>
              <a:t>Poisson process</a:t>
            </a:r>
            <a:r>
              <a:rPr lang="en-US" sz="2000" dirty="0">
                <a:latin typeface="Times New Roman" panose="02020603050405020304" pitchFamily="18" charset="0"/>
                <a:cs typeface="Times New Roman" panose="02020603050405020304" pitchFamily="18" charset="0"/>
              </a:rPr>
              <a:t>.</a:t>
            </a:r>
          </a:p>
          <a:p>
            <a:pPr marL="0" lvl="1" indent="0" algn="just">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a:p>
            <a:pPr marL="1085850" lvl="1" indent="-108585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Example 4.9: </a:t>
            </a:r>
          </a:p>
          <a:p>
            <a:pPr marL="1085850" lvl="1" indent="-1085850" algn="just">
              <a:buClr>
                <a:schemeClr val="accent3"/>
              </a:buClr>
              <a:buSzPct val="95000"/>
              <a:buNone/>
            </a:pP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Number of clients visiting a ticket selling counter in a metro station.</a:t>
            </a:r>
          </a:p>
          <a:p>
            <a:pPr marL="1085850" lvl="1" indent="-1085850" algn="just">
              <a:buClr>
                <a:schemeClr val="accent3"/>
              </a:buClr>
              <a:buSzPct val="95000"/>
              <a:buNone/>
            </a:pP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9333" y="3725471"/>
            <a:ext cx="5500823" cy="3031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13116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3907" y="1523394"/>
            <a:ext cx="8425339" cy="438912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Instead, if we have no knowledge about the type of socks in the drawers, then we enter into the realm of statistics. Statistics helps us to infer properties about the population on the basis of the random sample. </a:t>
            </a:r>
          </a:p>
          <a:p>
            <a:pPr marL="0" indent="0">
              <a:buNone/>
            </a:pPr>
            <a:endParaRPr lang="en-US" sz="800" dirty="0" smtClean="0">
              <a:latin typeface="Times New Roman" panose="02020603050405020304" pitchFamily="18" charset="0"/>
              <a:cs typeface="Times New Roman" panose="02020603050405020304" pitchFamily="18" charset="0"/>
            </a:endParaRPr>
          </a:p>
          <a:p>
            <a:pPr marL="0" indent="0">
              <a:buNone/>
            </a:pPr>
            <a:endParaRPr lang="en-US" sz="8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Questions that would be statistical in nature are:</a:t>
            </a:r>
          </a:p>
          <a:p>
            <a:endParaRPr lang="en-US" sz="800" dirty="0" smtClean="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SQ1</a:t>
            </a:r>
            <a:r>
              <a:rPr lang="en-US" sz="1800" dirty="0" smtClean="0">
                <a:latin typeface="Times New Roman" panose="02020603050405020304" pitchFamily="18" charset="0"/>
                <a:cs typeface="Times New Roman" panose="02020603050405020304" pitchFamily="18" charset="0"/>
              </a:rPr>
              <a:t>: A random sample of 10 socks from the drawer produced one blue, four red, five black socks. </a:t>
            </a:r>
            <a:r>
              <a:rPr lang="en-US" sz="1800" dirty="0" smtClean="0">
                <a:solidFill>
                  <a:srgbClr val="0B5ED7"/>
                </a:solidFill>
                <a:latin typeface="Times New Roman" panose="02020603050405020304" pitchFamily="18" charset="0"/>
                <a:cs typeface="Times New Roman" panose="02020603050405020304" pitchFamily="18" charset="0"/>
              </a:rPr>
              <a:t>What is the total population of black, blue or  red socks in the drawer?</a:t>
            </a:r>
          </a:p>
          <a:p>
            <a:endParaRPr lang="en-US" sz="800" dirty="0" smtClean="0">
              <a:solidFill>
                <a:srgbClr val="0B5ED7"/>
              </a:solidFill>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SQ2</a:t>
            </a:r>
            <a:r>
              <a:rPr lang="en-US" sz="1800" dirty="0" smtClean="0">
                <a:latin typeface="Times New Roman" panose="02020603050405020304" pitchFamily="18" charset="0"/>
                <a:cs typeface="Times New Roman" panose="02020603050405020304" pitchFamily="18" charset="0"/>
              </a:rPr>
              <a:t>: We randomly sample 10 socks, and write down the number of black socks and then return the socks to the drawer. The process is done for five times. The mean number of socks for each of these trial is 7. </a:t>
            </a:r>
            <a:r>
              <a:rPr lang="en-US" sz="1800" dirty="0" smtClean="0">
                <a:solidFill>
                  <a:srgbClr val="0B5ED7"/>
                </a:solidFill>
                <a:latin typeface="Times New Roman" panose="02020603050405020304" pitchFamily="18" charset="0"/>
                <a:cs typeface="Times New Roman" panose="02020603050405020304" pitchFamily="18" charset="0"/>
              </a:rPr>
              <a:t>What is the true number of black socks in the drawer?</a:t>
            </a:r>
          </a:p>
          <a:p>
            <a:r>
              <a:rPr lang="en-US" sz="1800" dirty="0" smtClean="0">
                <a:latin typeface="Times New Roman" panose="02020603050405020304" pitchFamily="18" charset="0"/>
                <a:cs typeface="Times New Roman" panose="02020603050405020304" pitchFamily="18" charset="0"/>
              </a:rPr>
              <a:t>etc.</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Statistics</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7912342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1178313" y="214314"/>
            <a:ext cx="7957265" cy="1316037"/>
          </a:xfrm>
        </p:spPr>
        <p:txBody>
          <a:bodyPr/>
          <a:lstStyle/>
          <a:p>
            <a:r>
              <a:rPr lang="en-US" sz="2800">
                <a:latin typeface="Times New Roman" pitchFamily="18" charset="0"/>
                <a:cs typeface="Times New Roman" pitchFamily="18" charset="0"/>
              </a:rPr>
              <a:t>Introduction to the </a:t>
            </a:r>
            <a:r>
              <a:rPr lang="en-US" sz="2800" b="1">
                <a:latin typeface="Times New Roman" pitchFamily="18" charset="0"/>
                <a:cs typeface="Times New Roman" pitchFamily="18" charset="0"/>
              </a:rPr>
              <a:t>Poisson Distribution</a:t>
            </a:r>
            <a:r>
              <a:rPr lang="en-US" sz="2800">
                <a:latin typeface="Times New Roman" pitchFamily="18" charset="0"/>
                <a:cs typeface="Times New Roman" pitchFamily="18" charset="0"/>
              </a:rPr>
              <a:t> </a:t>
            </a:r>
          </a:p>
        </p:txBody>
      </p:sp>
      <p:sp>
        <p:nvSpPr>
          <p:cNvPr id="215043" name="Rectangle 3"/>
          <p:cNvSpPr>
            <a:spLocks noGrp="1" noChangeArrowheads="1"/>
          </p:cNvSpPr>
          <p:nvPr>
            <p:ph type="body" idx="1"/>
          </p:nvPr>
        </p:nvSpPr>
        <p:spPr>
          <a:xfrm>
            <a:off x="624099" y="1828800"/>
            <a:ext cx="8425339" cy="4800600"/>
          </a:xfrm>
          <a:solidFill>
            <a:srgbClr val="FFFFFF"/>
          </a:solidFill>
          <a:ln/>
        </p:spPr>
        <p:txBody>
          <a:bodyPr/>
          <a:lstStyle/>
          <a:p>
            <a:pPr>
              <a:lnSpc>
                <a:spcPct val="90000"/>
              </a:lnSpc>
            </a:pPr>
            <a:r>
              <a:rPr lang="en-US" sz="2700">
                <a:solidFill>
                  <a:srgbClr val="000000"/>
                </a:solidFill>
              </a:rPr>
              <a:t>Poisson distribution is for counts—if events happen at a constant rate over time, the Poisson distribution gives the probability of X number of events occurring in time T.</a:t>
            </a:r>
            <a:endParaRPr lang="en-US" sz="2800">
              <a:solidFill>
                <a:schemeClr val="bg2"/>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936149" y="609600"/>
            <a:ext cx="7978394" cy="1143000"/>
          </a:xfrm>
        </p:spPr>
        <p:txBody>
          <a:bodyPr/>
          <a:lstStyle/>
          <a:p>
            <a:pPr>
              <a:lnSpc>
                <a:spcPct val="80000"/>
              </a:lnSpc>
            </a:pPr>
            <a:r>
              <a:rPr lang="en-US" sz="3600"/>
              <a:t>Poisson Mean and Variance</a:t>
            </a:r>
          </a:p>
        </p:txBody>
      </p:sp>
      <p:sp>
        <p:nvSpPr>
          <p:cNvPr id="258051" name="Rectangle 3"/>
          <p:cNvSpPr>
            <a:spLocks noGrp="1" noChangeArrowheads="1"/>
          </p:cNvSpPr>
          <p:nvPr>
            <p:ph type="body" idx="1"/>
          </p:nvPr>
        </p:nvSpPr>
        <p:spPr>
          <a:xfrm>
            <a:off x="1511490" y="2093913"/>
            <a:ext cx="1800786" cy="762000"/>
          </a:xfrm>
        </p:spPr>
        <p:txBody>
          <a:bodyPr/>
          <a:lstStyle/>
          <a:p>
            <a:r>
              <a:rPr lang="en-US"/>
              <a:t>Mean</a:t>
            </a:r>
          </a:p>
          <a:p>
            <a:pPr lvl="1">
              <a:buFont typeface="Wingdings" pitchFamily="2" charset="2"/>
              <a:buNone/>
            </a:pPr>
            <a:endParaRPr lang="en-US"/>
          </a:p>
        </p:txBody>
      </p:sp>
      <p:sp>
        <p:nvSpPr>
          <p:cNvPr id="258052" name="Rectangle 4"/>
          <p:cNvSpPr>
            <a:spLocks noChangeArrowheads="1"/>
          </p:cNvSpPr>
          <p:nvPr/>
        </p:nvSpPr>
        <p:spPr bwMode="auto">
          <a:xfrm>
            <a:off x="936149" y="2971800"/>
            <a:ext cx="6084967" cy="685800"/>
          </a:xfrm>
          <a:prstGeom prst="rect">
            <a:avLst/>
          </a:prstGeom>
          <a:noFill/>
          <a:ln w="9525">
            <a:noFill/>
            <a:miter lim="800000"/>
            <a:headEnd/>
            <a:tailEnd/>
          </a:ln>
          <a:effectLst/>
        </p:spPr>
        <p:txBody>
          <a:bodyPr lIns="85342" tIns="42672" rIns="85342" bIns="42672"/>
          <a:lstStyle/>
          <a:p>
            <a:pPr marL="342900" indent="-342900" eaLnBrk="1" hangingPunct="1">
              <a:spcBef>
                <a:spcPct val="20000"/>
              </a:spcBef>
              <a:buClr>
                <a:schemeClr val="folHlink"/>
              </a:buClr>
              <a:buSzPct val="60000"/>
              <a:buFont typeface="Wingdings" pitchFamily="2" charset="2"/>
              <a:buChar char="n"/>
            </a:pPr>
            <a:r>
              <a:rPr lang="en-US" sz="3200"/>
              <a:t>Variance and Standard Deviation</a:t>
            </a:r>
          </a:p>
        </p:txBody>
      </p:sp>
      <p:graphicFrame>
        <p:nvGraphicFramePr>
          <p:cNvPr id="258053" name="Object 5"/>
          <p:cNvGraphicFramePr>
            <a:graphicFrameLocks noChangeAspect="1"/>
          </p:cNvGraphicFramePr>
          <p:nvPr/>
        </p:nvGraphicFramePr>
        <p:xfrm>
          <a:off x="4155786" y="2133600"/>
          <a:ext cx="1261200" cy="635000"/>
        </p:xfrm>
        <a:graphic>
          <a:graphicData uri="http://schemas.openxmlformats.org/presentationml/2006/ole">
            <p:oleObj spid="_x0000_s160770" name="Equation" r:id="rId3" imgW="393480" imgH="203040" progId="">
              <p:embed/>
            </p:oleObj>
          </a:graphicData>
        </a:graphic>
      </p:graphicFrame>
      <p:graphicFrame>
        <p:nvGraphicFramePr>
          <p:cNvPr id="258054" name="Object 6"/>
          <p:cNvGraphicFramePr>
            <a:graphicFrameLocks noChangeAspect="1"/>
          </p:cNvGraphicFramePr>
          <p:nvPr/>
        </p:nvGraphicFramePr>
        <p:xfrm>
          <a:off x="4098902" y="3692525"/>
          <a:ext cx="1344089" cy="566738"/>
        </p:xfrm>
        <a:graphic>
          <a:graphicData uri="http://schemas.openxmlformats.org/presentationml/2006/ole">
            <p:oleObj spid="_x0000_s160771" name="Equation" r:id="rId4" imgW="469800" imgH="203040" progId="">
              <p:embed/>
            </p:oleObj>
          </a:graphicData>
        </a:graphic>
      </p:graphicFrame>
      <p:graphicFrame>
        <p:nvGraphicFramePr>
          <p:cNvPr id="258055" name="Object 7"/>
          <p:cNvGraphicFramePr>
            <a:graphicFrameLocks noChangeAspect="1"/>
          </p:cNvGraphicFramePr>
          <p:nvPr/>
        </p:nvGraphicFramePr>
        <p:xfrm>
          <a:off x="4098902" y="4454525"/>
          <a:ext cx="1490362" cy="636588"/>
        </p:xfrm>
        <a:graphic>
          <a:graphicData uri="http://schemas.openxmlformats.org/presentationml/2006/ole">
            <p:oleObj spid="_x0000_s160772" name="Equation" r:id="rId5" imgW="520560" imgH="228600" progId="">
              <p:embed/>
            </p:oleObj>
          </a:graphicData>
        </a:graphic>
      </p:graphicFrame>
      <p:sp>
        <p:nvSpPr>
          <p:cNvPr id="258056" name="Rectangle 8"/>
          <p:cNvSpPr>
            <a:spLocks noChangeArrowheads="1"/>
          </p:cNvSpPr>
          <p:nvPr/>
        </p:nvSpPr>
        <p:spPr bwMode="auto">
          <a:xfrm>
            <a:off x="1092173" y="5334000"/>
            <a:ext cx="6553042" cy="838200"/>
          </a:xfrm>
          <a:prstGeom prst="rect">
            <a:avLst/>
          </a:prstGeom>
          <a:noFill/>
          <a:ln w="9525">
            <a:noFill/>
            <a:miter lim="800000"/>
            <a:headEnd/>
            <a:tailEnd/>
          </a:ln>
          <a:effectLst/>
        </p:spPr>
        <p:txBody>
          <a:bodyPr lIns="85342" tIns="42672" rIns="85342" bIns="42672"/>
          <a:lstStyle/>
          <a:p>
            <a:pPr marL="342900" indent="-342900" eaLnBrk="1" hangingPunct="1">
              <a:spcBef>
                <a:spcPct val="20000"/>
              </a:spcBef>
              <a:buClr>
                <a:schemeClr val="folHlink"/>
              </a:buClr>
              <a:buSzPct val="60000"/>
              <a:buFont typeface="Wingdings" pitchFamily="2" charset="2"/>
              <a:buNone/>
            </a:pPr>
            <a:r>
              <a:rPr lang="en-US" sz="2400"/>
              <a:t>where	 </a:t>
            </a:r>
            <a:r>
              <a:rPr lang="en-US" sz="2400">
                <a:sym typeface="Symbol" pitchFamily="18" charset="2"/>
              </a:rPr>
              <a:t></a:t>
            </a:r>
            <a:r>
              <a:rPr lang="en-US" sz="2400"/>
              <a:t> = expected number of hits in a given time period</a:t>
            </a:r>
          </a:p>
          <a:p>
            <a:pPr marL="342900" indent="-342900" eaLnBrk="1" hangingPunct="1">
              <a:spcBef>
                <a:spcPct val="20000"/>
              </a:spcBef>
              <a:buClr>
                <a:schemeClr val="folHlink"/>
              </a:buClr>
              <a:buSzPct val="60000"/>
              <a:buFont typeface="Wingdings" pitchFamily="2" charset="2"/>
              <a:buNone/>
            </a:pPr>
            <a:endParaRPr lang="en-US" sz="2400"/>
          </a:p>
        </p:txBody>
      </p:sp>
      <p:sp>
        <p:nvSpPr>
          <p:cNvPr id="258057" name="Rectangle 9"/>
          <p:cNvSpPr>
            <a:spLocks noChangeArrowheads="1"/>
          </p:cNvSpPr>
          <p:nvPr/>
        </p:nvSpPr>
        <p:spPr bwMode="auto">
          <a:xfrm>
            <a:off x="6319005" y="1981200"/>
            <a:ext cx="2028322" cy="1077218"/>
          </a:xfrm>
          <a:prstGeom prst="rect">
            <a:avLst/>
          </a:prstGeom>
          <a:noFill/>
          <a:ln w="9525">
            <a:noFill/>
            <a:miter lim="800000"/>
            <a:headEnd/>
            <a:tailEnd/>
          </a:ln>
          <a:effectLst/>
        </p:spPr>
        <p:txBody>
          <a:bodyPr>
            <a:spAutoFit/>
          </a:bodyPr>
          <a:lstStyle/>
          <a:p>
            <a:pPr eaLnBrk="1" hangingPunct="1">
              <a:spcBef>
                <a:spcPct val="20000"/>
              </a:spcBef>
              <a:buClr>
                <a:schemeClr val="folHlink"/>
              </a:buClr>
              <a:buSzPct val="60000"/>
              <a:buFont typeface="Wingdings" pitchFamily="2" charset="2"/>
              <a:buNone/>
            </a:pPr>
            <a:r>
              <a:rPr lang="en-US" sz="1600" b="1">
                <a:solidFill>
                  <a:schemeClr val="hlink"/>
                </a:solidFill>
                <a:cs typeface="Times New Roman" pitchFamily="18" charset="0"/>
              </a:rPr>
              <a:t>For a Poisson random variable, the variance and mean are the same</a:t>
            </a:r>
            <a:r>
              <a:rPr lang="en-US" sz="1400" b="1">
                <a:solidFill>
                  <a:schemeClr val="hlink"/>
                </a:solidFill>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057"/>
                                        </p:tgtEl>
                                        <p:attrNameLst>
                                          <p:attrName>style.visibility</p:attrName>
                                        </p:attrNameLst>
                                      </p:cBhvr>
                                      <p:to>
                                        <p:strVal val="visible"/>
                                      </p:to>
                                    </p:set>
                                    <p:anim calcmode="lin" valueType="num">
                                      <p:cBhvr additive="base">
                                        <p:cTn id="7" dur="500" fill="hold"/>
                                        <p:tgtEl>
                                          <p:spTgt spid="258057"/>
                                        </p:tgtEl>
                                        <p:attrNameLst>
                                          <p:attrName>ppt_x</p:attrName>
                                        </p:attrNameLst>
                                      </p:cBhvr>
                                      <p:tavLst>
                                        <p:tav tm="0">
                                          <p:val>
                                            <p:strVal val="0-#ppt_w/2"/>
                                          </p:val>
                                        </p:tav>
                                        <p:tav tm="100000">
                                          <p:val>
                                            <p:strVal val="#ppt_x"/>
                                          </p:val>
                                        </p:tav>
                                      </p:tavLst>
                                    </p:anim>
                                    <p:anim calcmode="lin" valueType="num">
                                      <p:cBhvr additive="base">
                                        <p:cTn id="8" dur="500" fill="hold"/>
                                        <p:tgtEl>
                                          <p:spTgt spid="2580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normAutofit fontScale="90000"/>
          </a:bodyPr>
          <a:lstStyle/>
          <a:p>
            <a:r>
              <a:rPr lang="en-US" sz="2800">
                <a:latin typeface="Times New Roman" pitchFamily="18" charset="0"/>
                <a:cs typeface="Times New Roman" pitchFamily="18" charset="0"/>
              </a:rPr>
              <a:t/>
            </a:r>
            <a:br>
              <a:rPr lang="en-US" sz="2800">
                <a:latin typeface="Times New Roman" pitchFamily="18" charset="0"/>
                <a:cs typeface="Times New Roman" pitchFamily="18" charset="0"/>
              </a:rPr>
            </a:br>
            <a:r>
              <a:rPr lang="en-US" sz="2800">
                <a:latin typeface="Times New Roman" pitchFamily="18" charset="0"/>
                <a:cs typeface="Times New Roman" pitchFamily="18" charset="0"/>
              </a:rPr>
              <a:t/>
            </a:r>
            <a:br>
              <a:rPr lang="en-US" sz="2800">
                <a:latin typeface="Times New Roman" pitchFamily="18" charset="0"/>
                <a:cs typeface="Times New Roman" pitchFamily="18" charset="0"/>
              </a:rPr>
            </a:br>
            <a:r>
              <a:rPr lang="en-US" sz="3200">
                <a:latin typeface="Times New Roman" pitchFamily="18" charset="0"/>
                <a:cs typeface="Times New Roman" pitchFamily="18" charset="0"/>
              </a:rPr>
              <a:t>Poisson Distribution, example</a:t>
            </a:r>
          </a:p>
        </p:txBody>
      </p:sp>
      <p:sp>
        <p:nvSpPr>
          <p:cNvPr id="206851" name="Rectangle 3"/>
          <p:cNvSpPr>
            <a:spLocks noGrp="1" noChangeArrowheads="1"/>
          </p:cNvSpPr>
          <p:nvPr>
            <p:ph type="body" idx="1"/>
          </p:nvPr>
        </p:nvSpPr>
        <p:spPr/>
        <p:txBody>
          <a:bodyPr/>
          <a:lstStyle/>
          <a:p>
            <a:pPr>
              <a:buFont typeface="Wingdings" pitchFamily="2" charset="2"/>
              <a:buNone/>
            </a:pPr>
            <a:r>
              <a:rPr lang="en-US">
                <a:cs typeface="Times New Roman" pitchFamily="18" charset="0"/>
              </a:rPr>
              <a:t>	</a:t>
            </a:r>
            <a:r>
              <a:rPr lang="en-US" sz="2000">
                <a:latin typeface="Times New Roman" pitchFamily="18" charset="0"/>
                <a:cs typeface="Times New Roman" pitchFamily="18" charset="0"/>
              </a:rPr>
              <a:t>The Poisson distribution models counts, such as the number of new cases of SARS that occur in women in New England next month.  </a:t>
            </a:r>
          </a:p>
          <a:p>
            <a:pPr>
              <a:buFont typeface="Wingdings" pitchFamily="2" charset="2"/>
              <a:buNone/>
            </a:pPr>
            <a:r>
              <a:rPr lang="en-US" sz="2000">
                <a:latin typeface="Times New Roman" pitchFamily="18" charset="0"/>
                <a:cs typeface="Times New Roman" pitchFamily="18" charset="0"/>
              </a:rPr>
              <a:t>	The distribution tells you the probability of all possible numbers of new cases, from 0 to infinity.  </a:t>
            </a:r>
          </a:p>
          <a:p>
            <a:pPr>
              <a:buFont typeface="Wingdings" pitchFamily="2" charset="2"/>
              <a:buNone/>
            </a:pPr>
            <a:r>
              <a:rPr lang="en-US" sz="2000">
                <a:latin typeface="Times New Roman" pitchFamily="18" charset="0"/>
                <a:cs typeface="Times New Roman" pitchFamily="18" charset="0"/>
              </a:rPr>
              <a:t>	If X= # of new cases next month and </a:t>
            </a:r>
            <a:r>
              <a:rPr lang="en-US" sz="2000" i="1">
                <a:latin typeface="Times New Roman" pitchFamily="18" charset="0"/>
                <a:cs typeface="Times New Roman" pitchFamily="18" charset="0"/>
              </a:rPr>
              <a:t>X</a:t>
            </a:r>
            <a:r>
              <a:rPr lang="en-US" sz="2000">
                <a:latin typeface="Times New Roman" pitchFamily="18" charset="0"/>
                <a:cs typeface="Times New Roman" pitchFamily="18" charset="0"/>
              </a:rPr>
              <a:t> ~ Poisson (</a:t>
            </a:r>
            <a:r>
              <a:rPr lang="en-US" sz="2000">
                <a:latin typeface="Times New Roman" pitchFamily="18" charset="0"/>
                <a:cs typeface="Times New Roman" pitchFamily="18" charset="0"/>
                <a:sym typeface="Symbol" pitchFamily="18" charset="2"/>
              </a:rPr>
              <a:t></a:t>
            </a:r>
            <a:r>
              <a:rPr lang="en-US" sz="2000">
                <a:latin typeface="Times New Roman" pitchFamily="18" charset="0"/>
                <a:cs typeface="Times New Roman" pitchFamily="18" charset="0"/>
              </a:rPr>
              <a:t>), then the probability that </a:t>
            </a:r>
            <a:r>
              <a:rPr lang="en-US" sz="2000" i="1">
                <a:latin typeface="Times New Roman" pitchFamily="18" charset="0"/>
                <a:cs typeface="Times New Roman" pitchFamily="18" charset="0"/>
              </a:rPr>
              <a:t>X=k</a:t>
            </a:r>
            <a:r>
              <a:rPr lang="en-US" sz="2000">
                <a:latin typeface="Times New Roman" pitchFamily="18" charset="0"/>
                <a:cs typeface="Times New Roman" pitchFamily="18" charset="0"/>
              </a:rPr>
              <a:t> (a particular count) is: </a:t>
            </a:r>
          </a:p>
        </p:txBody>
      </p:sp>
      <p:sp>
        <p:nvSpPr>
          <p:cNvPr id="206853" name="Rectangle 5"/>
          <p:cNvSpPr>
            <a:spLocks noChangeArrowheads="1"/>
          </p:cNvSpPr>
          <p:nvPr/>
        </p:nvSpPr>
        <p:spPr bwMode="auto">
          <a:xfrm>
            <a:off x="4466210" y="3233738"/>
            <a:ext cx="9361488" cy="369332"/>
          </a:xfrm>
          <a:prstGeom prst="rect">
            <a:avLst/>
          </a:prstGeom>
          <a:noFill/>
          <a:ln w="9525">
            <a:noFill/>
            <a:miter lim="800000"/>
            <a:headEnd/>
            <a:tailEnd/>
          </a:ln>
          <a:effectLst/>
        </p:spPr>
        <p:txBody>
          <a:bodyPr>
            <a:spAutoFit/>
          </a:bodyPr>
          <a:lstStyle/>
          <a:p>
            <a:endParaRPr lang="en-US"/>
          </a:p>
        </p:txBody>
      </p:sp>
      <p:graphicFrame>
        <p:nvGraphicFramePr>
          <p:cNvPr id="206852" name="Object 4"/>
          <p:cNvGraphicFramePr>
            <a:graphicFrameLocks noChangeAspect="1"/>
          </p:cNvGraphicFramePr>
          <p:nvPr/>
        </p:nvGraphicFramePr>
        <p:xfrm>
          <a:off x="2418384" y="4800601"/>
          <a:ext cx="4992794" cy="1806575"/>
        </p:xfrm>
        <a:graphic>
          <a:graphicData uri="http://schemas.openxmlformats.org/presentationml/2006/ole">
            <p:oleObj spid="_x0000_s161794" name="Equation" r:id="rId3" imgW="1054080" imgH="393480" progId="">
              <p:embed/>
            </p:oleObj>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Example</a:t>
            </a:r>
          </a:p>
        </p:txBody>
      </p:sp>
      <p:sp>
        <p:nvSpPr>
          <p:cNvPr id="208899" name="Rectangle 3"/>
          <p:cNvSpPr>
            <a:spLocks noGrp="1" noChangeArrowheads="1"/>
          </p:cNvSpPr>
          <p:nvPr>
            <p:ph type="body" idx="1"/>
          </p:nvPr>
        </p:nvSpPr>
        <p:spPr/>
        <p:txBody>
          <a:bodyPr/>
          <a:lstStyle/>
          <a:p>
            <a:r>
              <a:rPr lang="en-US">
                <a:cs typeface="Times New Roman" pitchFamily="18" charset="0"/>
              </a:rPr>
              <a:t>For example, if new cases of West Nile Virus in New England are occurring at a rate of about 2 per month, then these are the probabilities that: 0,1, 2, 3, 4, 5, 6, to 1000 to 1 million to… cases will occur in New England in the next month:</a:t>
            </a:r>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t>Poisson Probability table</a:t>
            </a:r>
          </a:p>
        </p:txBody>
      </p:sp>
      <p:graphicFrame>
        <p:nvGraphicFramePr>
          <p:cNvPr id="209985" name="Object 65"/>
          <p:cNvGraphicFramePr>
            <a:graphicFrameLocks noChangeAspect="1"/>
          </p:cNvGraphicFramePr>
          <p:nvPr/>
        </p:nvGraphicFramePr>
        <p:xfrm>
          <a:off x="4914781" y="2590800"/>
          <a:ext cx="942650" cy="484188"/>
        </p:xfrm>
        <a:graphic>
          <a:graphicData uri="http://schemas.openxmlformats.org/presentationml/2006/ole">
            <p:oleObj spid="_x0000_s162818" r:id="rId3" imgW="418918" imgH="406224" progId="">
              <p:embed/>
            </p:oleObj>
          </a:graphicData>
        </a:graphic>
      </p:graphicFrame>
      <p:graphicFrame>
        <p:nvGraphicFramePr>
          <p:cNvPr id="209984" name="Object 64"/>
          <p:cNvGraphicFramePr>
            <a:graphicFrameLocks noChangeAspect="1"/>
          </p:cNvGraphicFramePr>
          <p:nvPr/>
        </p:nvGraphicFramePr>
        <p:xfrm>
          <a:off x="4914782" y="3200400"/>
          <a:ext cx="921522" cy="484188"/>
        </p:xfrm>
        <a:graphic>
          <a:graphicData uri="http://schemas.openxmlformats.org/presentationml/2006/ole">
            <p:oleObj spid="_x0000_s162819" r:id="rId4" imgW="406048" imgH="406048" progId="">
              <p:embed/>
            </p:oleObj>
          </a:graphicData>
        </a:graphic>
      </p:graphicFrame>
      <p:graphicFrame>
        <p:nvGraphicFramePr>
          <p:cNvPr id="209983" name="Object 63"/>
          <p:cNvGraphicFramePr>
            <a:graphicFrameLocks noChangeAspect="1"/>
          </p:cNvGraphicFramePr>
          <p:nvPr/>
        </p:nvGraphicFramePr>
        <p:xfrm>
          <a:off x="4836769" y="3733801"/>
          <a:ext cx="921522" cy="460375"/>
        </p:xfrm>
        <a:graphic>
          <a:graphicData uri="http://schemas.openxmlformats.org/presentationml/2006/ole">
            <p:oleObj spid="_x0000_s162820" r:id="rId5" imgW="406048" imgH="393359" progId="">
              <p:embed/>
            </p:oleObj>
          </a:graphicData>
        </a:graphic>
      </p:graphicFrame>
      <p:graphicFrame>
        <p:nvGraphicFramePr>
          <p:cNvPr id="209982" name="Object 62"/>
          <p:cNvGraphicFramePr>
            <a:graphicFrameLocks noChangeAspect="1"/>
          </p:cNvGraphicFramePr>
          <p:nvPr/>
        </p:nvGraphicFramePr>
        <p:xfrm>
          <a:off x="4836769" y="4343400"/>
          <a:ext cx="942650" cy="484188"/>
        </p:xfrm>
        <a:graphic>
          <a:graphicData uri="http://schemas.openxmlformats.org/presentationml/2006/ole">
            <p:oleObj spid="_x0000_s162821" r:id="rId6" imgW="418918" imgH="406224" progId="">
              <p:embed/>
            </p:oleObj>
          </a:graphicData>
        </a:graphic>
      </p:graphicFrame>
      <p:graphicFrame>
        <p:nvGraphicFramePr>
          <p:cNvPr id="209981" name="Object 61"/>
          <p:cNvGraphicFramePr>
            <a:graphicFrameLocks noChangeAspect="1"/>
          </p:cNvGraphicFramePr>
          <p:nvPr/>
        </p:nvGraphicFramePr>
        <p:xfrm>
          <a:off x="3482930" y="6883401"/>
          <a:ext cx="438820" cy="409575"/>
        </p:xfrm>
        <a:graphic>
          <a:graphicData uri="http://schemas.openxmlformats.org/presentationml/2006/ole">
            <p:oleObj spid="_x0000_s162822" r:id="rId7" imgW="431613" imgH="406224" progId="">
              <p:embed/>
            </p:oleObj>
          </a:graphicData>
        </a:graphic>
      </p:graphicFrame>
      <p:grpSp>
        <p:nvGrpSpPr>
          <p:cNvPr id="2" name="Group 116"/>
          <p:cNvGrpSpPr>
            <a:grpSpLocks/>
          </p:cNvGrpSpPr>
          <p:nvPr/>
        </p:nvGrpSpPr>
        <p:grpSpPr bwMode="auto">
          <a:xfrm>
            <a:off x="3354533" y="2057401"/>
            <a:ext cx="4758756" cy="4441825"/>
            <a:chOff x="-3" y="-3"/>
            <a:chExt cx="1481" cy="3230"/>
          </a:xfrm>
        </p:grpSpPr>
        <p:grpSp>
          <p:nvGrpSpPr>
            <p:cNvPr id="3" name="Group 114"/>
            <p:cNvGrpSpPr>
              <a:grpSpLocks/>
            </p:cNvGrpSpPr>
            <p:nvPr/>
          </p:nvGrpSpPr>
          <p:grpSpPr bwMode="auto">
            <a:xfrm>
              <a:off x="0" y="0"/>
              <a:ext cx="1475" cy="3224"/>
              <a:chOff x="0" y="0"/>
              <a:chExt cx="1475" cy="3224"/>
            </a:xfrm>
          </p:grpSpPr>
          <p:grpSp>
            <p:nvGrpSpPr>
              <p:cNvPr id="4" name="Group 83"/>
              <p:cNvGrpSpPr>
                <a:grpSpLocks/>
              </p:cNvGrpSpPr>
              <p:nvPr/>
            </p:nvGrpSpPr>
            <p:grpSpPr bwMode="auto">
              <a:xfrm>
                <a:off x="0" y="0"/>
                <a:ext cx="453" cy="403"/>
                <a:chOff x="0" y="0"/>
                <a:chExt cx="453" cy="403"/>
              </a:xfrm>
            </p:grpSpPr>
            <p:sp>
              <p:nvSpPr>
                <p:cNvPr id="209986" name="Rectangle 66"/>
                <p:cNvSpPr>
                  <a:spLocks noChangeArrowheads="1"/>
                </p:cNvSpPr>
                <p:nvPr/>
              </p:nvSpPr>
              <p:spPr bwMode="auto">
                <a:xfrm>
                  <a:off x="43" y="0"/>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X</a:t>
                  </a:r>
                </a:p>
                <a:p>
                  <a:pPr algn="ctr"/>
                  <a:endParaRPr lang="en-US" sz="1600">
                    <a:latin typeface="Times New Roman" pitchFamily="18" charset="0"/>
                  </a:endParaRPr>
                </a:p>
              </p:txBody>
            </p:sp>
            <p:sp>
              <p:nvSpPr>
                <p:cNvPr id="210002" name="Rectangle 82"/>
                <p:cNvSpPr>
                  <a:spLocks noChangeArrowheads="1"/>
                </p:cNvSpPr>
                <p:nvPr/>
              </p:nvSpPr>
              <p:spPr bwMode="auto">
                <a:xfrm>
                  <a:off x="0" y="0"/>
                  <a:ext cx="453" cy="403"/>
                </a:xfrm>
                <a:prstGeom prst="rect">
                  <a:avLst/>
                </a:prstGeom>
                <a:noFill/>
                <a:ln w="7">
                  <a:solidFill>
                    <a:srgbClr val="A0A0A0"/>
                  </a:solidFill>
                  <a:miter lim="800000"/>
                  <a:headEnd/>
                  <a:tailEnd/>
                </a:ln>
                <a:effectLst/>
              </p:spPr>
              <p:txBody>
                <a:bodyPr/>
                <a:lstStyle/>
                <a:p>
                  <a:endParaRPr lang="en-US"/>
                </a:p>
              </p:txBody>
            </p:sp>
          </p:grpSp>
          <p:grpSp>
            <p:nvGrpSpPr>
              <p:cNvPr id="5" name="Group 85"/>
              <p:cNvGrpSpPr>
                <a:grpSpLocks/>
              </p:cNvGrpSpPr>
              <p:nvPr/>
            </p:nvGrpSpPr>
            <p:grpSpPr bwMode="auto">
              <a:xfrm>
                <a:off x="453" y="0"/>
                <a:ext cx="1022" cy="403"/>
                <a:chOff x="453" y="0"/>
                <a:chExt cx="1022" cy="403"/>
              </a:xfrm>
            </p:grpSpPr>
            <p:sp>
              <p:nvSpPr>
                <p:cNvPr id="209987" name="Rectangle 67"/>
                <p:cNvSpPr>
                  <a:spLocks noChangeArrowheads="1"/>
                </p:cNvSpPr>
                <p:nvPr/>
              </p:nvSpPr>
              <p:spPr bwMode="auto">
                <a:xfrm>
                  <a:off x="496" y="0"/>
                  <a:ext cx="936"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P(X)</a:t>
                  </a:r>
                </a:p>
                <a:p>
                  <a:pPr algn="ctr"/>
                  <a:endParaRPr lang="en-US" sz="1600">
                    <a:latin typeface="Times New Roman" pitchFamily="18" charset="0"/>
                  </a:endParaRPr>
                </a:p>
              </p:txBody>
            </p:sp>
            <p:sp>
              <p:nvSpPr>
                <p:cNvPr id="210004" name="Rectangle 84"/>
                <p:cNvSpPr>
                  <a:spLocks noChangeArrowheads="1"/>
                </p:cNvSpPr>
                <p:nvPr/>
              </p:nvSpPr>
              <p:spPr bwMode="auto">
                <a:xfrm>
                  <a:off x="453" y="0"/>
                  <a:ext cx="1022" cy="403"/>
                </a:xfrm>
                <a:prstGeom prst="rect">
                  <a:avLst/>
                </a:prstGeom>
                <a:noFill/>
                <a:ln w="7">
                  <a:solidFill>
                    <a:srgbClr val="A0A0A0"/>
                  </a:solidFill>
                  <a:miter lim="800000"/>
                  <a:headEnd/>
                  <a:tailEnd/>
                </a:ln>
                <a:effectLst/>
              </p:spPr>
              <p:txBody>
                <a:bodyPr/>
                <a:lstStyle/>
                <a:p>
                  <a:endParaRPr lang="en-US"/>
                </a:p>
              </p:txBody>
            </p:sp>
          </p:grpSp>
          <p:grpSp>
            <p:nvGrpSpPr>
              <p:cNvPr id="6" name="Group 87"/>
              <p:cNvGrpSpPr>
                <a:grpSpLocks/>
              </p:cNvGrpSpPr>
              <p:nvPr/>
            </p:nvGrpSpPr>
            <p:grpSpPr bwMode="auto">
              <a:xfrm>
                <a:off x="0" y="403"/>
                <a:ext cx="453" cy="403"/>
                <a:chOff x="0" y="403"/>
                <a:chExt cx="453" cy="403"/>
              </a:xfrm>
            </p:grpSpPr>
            <p:sp>
              <p:nvSpPr>
                <p:cNvPr id="209988" name="Rectangle 68"/>
                <p:cNvSpPr>
                  <a:spLocks noChangeArrowheads="1"/>
                </p:cNvSpPr>
                <p:nvPr/>
              </p:nvSpPr>
              <p:spPr bwMode="auto">
                <a:xfrm>
                  <a:off x="43" y="403"/>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0</a:t>
                  </a:r>
                </a:p>
                <a:p>
                  <a:pPr algn="ctr"/>
                  <a:endParaRPr lang="en-US" sz="1600">
                    <a:latin typeface="Times New Roman" pitchFamily="18" charset="0"/>
                  </a:endParaRPr>
                </a:p>
              </p:txBody>
            </p:sp>
            <p:sp>
              <p:nvSpPr>
                <p:cNvPr id="210006" name="Rectangle 86"/>
                <p:cNvSpPr>
                  <a:spLocks noChangeArrowheads="1"/>
                </p:cNvSpPr>
                <p:nvPr/>
              </p:nvSpPr>
              <p:spPr bwMode="auto">
                <a:xfrm>
                  <a:off x="0" y="403"/>
                  <a:ext cx="453" cy="403"/>
                </a:xfrm>
                <a:prstGeom prst="rect">
                  <a:avLst/>
                </a:prstGeom>
                <a:noFill/>
                <a:ln w="7">
                  <a:solidFill>
                    <a:srgbClr val="A0A0A0"/>
                  </a:solidFill>
                  <a:miter lim="800000"/>
                  <a:headEnd/>
                  <a:tailEnd/>
                </a:ln>
                <a:effectLst/>
              </p:spPr>
              <p:txBody>
                <a:bodyPr/>
                <a:lstStyle/>
                <a:p>
                  <a:endParaRPr lang="en-US"/>
                </a:p>
              </p:txBody>
            </p:sp>
          </p:grpSp>
          <p:grpSp>
            <p:nvGrpSpPr>
              <p:cNvPr id="7" name="Group 89"/>
              <p:cNvGrpSpPr>
                <a:grpSpLocks/>
              </p:cNvGrpSpPr>
              <p:nvPr/>
            </p:nvGrpSpPr>
            <p:grpSpPr bwMode="auto">
              <a:xfrm>
                <a:off x="453" y="403"/>
                <a:ext cx="1022" cy="403"/>
                <a:chOff x="453" y="403"/>
                <a:chExt cx="1022" cy="403"/>
              </a:xfrm>
            </p:grpSpPr>
            <p:sp>
              <p:nvSpPr>
                <p:cNvPr id="209989" name="Rectangle 69"/>
                <p:cNvSpPr>
                  <a:spLocks noChangeArrowheads="1"/>
                </p:cNvSpPr>
                <p:nvPr/>
              </p:nvSpPr>
              <p:spPr bwMode="auto">
                <a:xfrm>
                  <a:off x="496" y="403"/>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=.135</a:t>
                  </a:r>
                </a:p>
                <a:p>
                  <a:endParaRPr lang="en-US" sz="1600">
                    <a:latin typeface="Times New Roman" pitchFamily="18" charset="0"/>
                  </a:endParaRPr>
                </a:p>
              </p:txBody>
            </p:sp>
            <p:sp>
              <p:nvSpPr>
                <p:cNvPr id="210008" name="Rectangle 88"/>
                <p:cNvSpPr>
                  <a:spLocks noChangeArrowheads="1"/>
                </p:cNvSpPr>
                <p:nvPr/>
              </p:nvSpPr>
              <p:spPr bwMode="auto">
                <a:xfrm>
                  <a:off x="453" y="403"/>
                  <a:ext cx="1022" cy="403"/>
                </a:xfrm>
                <a:prstGeom prst="rect">
                  <a:avLst/>
                </a:prstGeom>
                <a:noFill/>
                <a:ln w="7">
                  <a:solidFill>
                    <a:srgbClr val="A0A0A0"/>
                  </a:solidFill>
                  <a:miter lim="800000"/>
                  <a:headEnd/>
                  <a:tailEnd/>
                </a:ln>
                <a:effectLst/>
              </p:spPr>
              <p:txBody>
                <a:bodyPr/>
                <a:lstStyle/>
                <a:p>
                  <a:endParaRPr lang="en-US"/>
                </a:p>
              </p:txBody>
            </p:sp>
          </p:grpSp>
          <p:grpSp>
            <p:nvGrpSpPr>
              <p:cNvPr id="8" name="Group 91"/>
              <p:cNvGrpSpPr>
                <a:grpSpLocks/>
              </p:cNvGrpSpPr>
              <p:nvPr/>
            </p:nvGrpSpPr>
            <p:grpSpPr bwMode="auto">
              <a:xfrm>
                <a:off x="0" y="806"/>
                <a:ext cx="453" cy="403"/>
                <a:chOff x="0" y="806"/>
                <a:chExt cx="453" cy="403"/>
              </a:xfrm>
            </p:grpSpPr>
            <p:sp>
              <p:nvSpPr>
                <p:cNvPr id="209990" name="Rectangle 70"/>
                <p:cNvSpPr>
                  <a:spLocks noChangeArrowheads="1"/>
                </p:cNvSpPr>
                <p:nvPr/>
              </p:nvSpPr>
              <p:spPr bwMode="auto">
                <a:xfrm>
                  <a:off x="43" y="806"/>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1</a:t>
                  </a:r>
                </a:p>
                <a:p>
                  <a:pPr algn="ctr"/>
                  <a:endParaRPr lang="en-US" sz="1600">
                    <a:latin typeface="Times New Roman" pitchFamily="18" charset="0"/>
                  </a:endParaRPr>
                </a:p>
              </p:txBody>
            </p:sp>
            <p:sp>
              <p:nvSpPr>
                <p:cNvPr id="210010" name="Rectangle 90"/>
                <p:cNvSpPr>
                  <a:spLocks noChangeArrowheads="1"/>
                </p:cNvSpPr>
                <p:nvPr/>
              </p:nvSpPr>
              <p:spPr bwMode="auto">
                <a:xfrm>
                  <a:off x="0" y="806"/>
                  <a:ext cx="453" cy="403"/>
                </a:xfrm>
                <a:prstGeom prst="rect">
                  <a:avLst/>
                </a:prstGeom>
                <a:noFill/>
                <a:ln w="7">
                  <a:solidFill>
                    <a:srgbClr val="A0A0A0"/>
                  </a:solidFill>
                  <a:miter lim="800000"/>
                  <a:headEnd/>
                  <a:tailEnd/>
                </a:ln>
                <a:effectLst/>
              </p:spPr>
              <p:txBody>
                <a:bodyPr/>
                <a:lstStyle/>
                <a:p>
                  <a:endParaRPr lang="en-US"/>
                </a:p>
              </p:txBody>
            </p:sp>
          </p:grpSp>
          <p:grpSp>
            <p:nvGrpSpPr>
              <p:cNvPr id="9" name="Group 93"/>
              <p:cNvGrpSpPr>
                <a:grpSpLocks/>
              </p:cNvGrpSpPr>
              <p:nvPr/>
            </p:nvGrpSpPr>
            <p:grpSpPr bwMode="auto">
              <a:xfrm>
                <a:off x="453" y="806"/>
                <a:ext cx="1022" cy="403"/>
                <a:chOff x="453" y="806"/>
                <a:chExt cx="1022" cy="403"/>
              </a:xfrm>
            </p:grpSpPr>
            <p:sp>
              <p:nvSpPr>
                <p:cNvPr id="209991" name="Rectangle 71"/>
                <p:cNvSpPr>
                  <a:spLocks noChangeArrowheads="1"/>
                </p:cNvSpPr>
                <p:nvPr/>
              </p:nvSpPr>
              <p:spPr bwMode="auto">
                <a:xfrm>
                  <a:off x="496" y="806"/>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=.27</a:t>
                  </a:r>
                </a:p>
                <a:p>
                  <a:endParaRPr lang="en-US" sz="1600">
                    <a:latin typeface="Times New Roman" pitchFamily="18" charset="0"/>
                  </a:endParaRPr>
                </a:p>
              </p:txBody>
            </p:sp>
            <p:sp>
              <p:nvSpPr>
                <p:cNvPr id="210012" name="Rectangle 92"/>
                <p:cNvSpPr>
                  <a:spLocks noChangeArrowheads="1"/>
                </p:cNvSpPr>
                <p:nvPr/>
              </p:nvSpPr>
              <p:spPr bwMode="auto">
                <a:xfrm>
                  <a:off x="453" y="806"/>
                  <a:ext cx="1022" cy="403"/>
                </a:xfrm>
                <a:prstGeom prst="rect">
                  <a:avLst/>
                </a:prstGeom>
                <a:noFill/>
                <a:ln w="7">
                  <a:solidFill>
                    <a:srgbClr val="A0A0A0"/>
                  </a:solidFill>
                  <a:miter lim="800000"/>
                  <a:headEnd/>
                  <a:tailEnd/>
                </a:ln>
                <a:effectLst/>
              </p:spPr>
              <p:txBody>
                <a:bodyPr/>
                <a:lstStyle/>
                <a:p>
                  <a:endParaRPr lang="en-US"/>
                </a:p>
              </p:txBody>
            </p:sp>
          </p:grpSp>
          <p:grpSp>
            <p:nvGrpSpPr>
              <p:cNvPr id="10" name="Group 95"/>
              <p:cNvGrpSpPr>
                <a:grpSpLocks/>
              </p:cNvGrpSpPr>
              <p:nvPr/>
            </p:nvGrpSpPr>
            <p:grpSpPr bwMode="auto">
              <a:xfrm>
                <a:off x="0" y="1209"/>
                <a:ext cx="453" cy="403"/>
                <a:chOff x="0" y="1209"/>
                <a:chExt cx="453" cy="403"/>
              </a:xfrm>
            </p:grpSpPr>
            <p:sp>
              <p:nvSpPr>
                <p:cNvPr id="209992" name="Rectangle 72"/>
                <p:cNvSpPr>
                  <a:spLocks noChangeArrowheads="1"/>
                </p:cNvSpPr>
                <p:nvPr/>
              </p:nvSpPr>
              <p:spPr bwMode="auto">
                <a:xfrm>
                  <a:off x="43" y="1209"/>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2</a:t>
                  </a:r>
                </a:p>
                <a:p>
                  <a:pPr algn="ctr"/>
                  <a:endParaRPr lang="en-US" sz="1600">
                    <a:latin typeface="Times New Roman" pitchFamily="18" charset="0"/>
                  </a:endParaRPr>
                </a:p>
              </p:txBody>
            </p:sp>
            <p:sp>
              <p:nvSpPr>
                <p:cNvPr id="210014" name="Rectangle 94"/>
                <p:cNvSpPr>
                  <a:spLocks noChangeArrowheads="1"/>
                </p:cNvSpPr>
                <p:nvPr/>
              </p:nvSpPr>
              <p:spPr bwMode="auto">
                <a:xfrm>
                  <a:off x="0" y="1209"/>
                  <a:ext cx="453" cy="403"/>
                </a:xfrm>
                <a:prstGeom prst="rect">
                  <a:avLst/>
                </a:prstGeom>
                <a:noFill/>
                <a:ln w="7">
                  <a:solidFill>
                    <a:srgbClr val="A0A0A0"/>
                  </a:solidFill>
                  <a:miter lim="800000"/>
                  <a:headEnd/>
                  <a:tailEnd/>
                </a:ln>
                <a:effectLst/>
              </p:spPr>
              <p:txBody>
                <a:bodyPr/>
                <a:lstStyle/>
                <a:p>
                  <a:endParaRPr lang="en-US"/>
                </a:p>
              </p:txBody>
            </p:sp>
          </p:grpSp>
          <p:grpSp>
            <p:nvGrpSpPr>
              <p:cNvPr id="11" name="Group 97"/>
              <p:cNvGrpSpPr>
                <a:grpSpLocks/>
              </p:cNvGrpSpPr>
              <p:nvPr/>
            </p:nvGrpSpPr>
            <p:grpSpPr bwMode="auto">
              <a:xfrm>
                <a:off x="453" y="1209"/>
                <a:ext cx="1022" cy="403"/>
                <a:chOff x="453" y="1209"/>
                <a:chExt cx="1022" cy="403"/>
              </a:xfrm>
            </p:grpSpPr>
            <p:sp>
              <p:nvSpPr>
                <p:cNvPr id="209993" name="Rectangle 73"/>
                <p:cNvSpPr>
                  <a:spLocks noChangeArrowheads="1"/>
                </p:cNvSpPr>
                <p:nvPr/>
              </p:nvSpPr>
              <p:spPr bwMode="auto">
                <a:xfrm>
                  <a:off x="496" y="1209"/>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=.27</a:t>
                  </a:r>
                </a:p>
                <a:p>
                  <a:endParaRPr lang="en-US" sz="1600">
                    <a:latin typeface="Times New Roman" pitchFamily="18" charset="0"/>
                  </a:endParaRPr>
                </a:p>
              </p:txBody>
            </p:sp>
            <p:sp>
              <p:nvSpPr>
                <p:cNvPr id="210016" name="Rectangle 96"/>
                <p:cNvSpPr>
                  <a:spLocks noChangeArrowheads="1"/>
                </p:cNvSpPr>
                <p:nvPr/>
              </p:nvSpPr>
              <p:spPr bwMode="auto">
                <a:xfrm>
                  <a:off x="453" y="1209"/>
                  <a:ext cx="1022" cy="403"/>
                </a:xfrm>
                <a:prstGeom prst="rect">
                  <a:avLst/>
                </a:prstGeom>
                <a:noFill/>
                <a:ln w="7">
                  <a:solidFill>
                    <a:srgbClr val="A0A0A0"/>
                  </a:solidFill>
                  <a:miter lim="800000"/>
                  <a:headEnd/>
                  <a:tailEnd/>
                </a:ln>
                <a:effectLst/>
              </p:spPr>
              <p:txBody>
                <a:bodyPr/>
                <a:lstStyle/>
                <a:p>
                  <a:endParaRPr lang="en-US"/>
                </a:p>
              </p:txBody>
            </p:sp>
          </p:grpSp>
          <p:grpSp>
            <p:nvGrpSpPr>
              <p:cNvPr id="12" name="Group 99"/>
              <p:cNvGrpSpPr>
                <a:grpSpLocks/>
              </p:cNvGrpSpPr>
              <p:nvPr/>
            </p:nvGrpSpPr>
            <p:grpSpPr bwMode="auto">
              <a:xfrm>
                <a:off x="0" y="1612"/>
                <a:ext cx="453" cy="403"/>
                <a:chOff x="0" y="1612"/>
                <a:chExt cx="453" cy="403"/>
              </a:xfrm>
            </p:grpSpPr>
            <p:sp>
              <p:nvSpPr>
                <p:cNvPr id="209994" name="Rectangle 74"/>
                <p:cNvSpPr>
                  <a:spLocks noChangeArrowheads="1"/>
                </p:cNvSpPr>
                <p:nvPr/>
              </p:nvSpPr>
              <p:spPr bwMode="auto">
                <a:xfrm>
                  <a:off x="43" y="1612"/>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3</a:t>
                  </a:r>
                </a:p>
                <a:p>
                  <a:pPr algn="ctr"/>
                  <a:endParaRPr lang="en-US" sz="1600">
                    <a:latin typeface="Times New Roman" pitchFamily="18" charset="0"/>
                  </a:endParaRPr>
                </a:p>
              </p:txBody>
            </p:sp>
            <p:sp>
              <p:nvSpPr>
                <p:cNvPr id="210018" name="Rectangle 98"/>
                <p:cNvSpPr>
                  <a:spLocks noChangeArrowheads="1"/>
                </p:cNvSpPr>
                <p:nvPr/>
              </p:nvSpPr>
              <p:spPr bwMode="auto">
                <a:xfrm>
                  <a:off x="0" y="1612"/>
                  <a:ext cx="453" cy="403"/>
                </a:xfrm>
                <a:prstGeom prst="rect">
                  <a:avLst/>
                </a:prstGeom>
                <a:noFill/>
                <a:ln w="7">
                  <a:solidFill>
                    <a:srgbClr val="A0A0A0"/>
                  </a:solidFill>
                  <a:miter lim="800000"/>
                  <a:headEnd/>
                  <a:tailEnd/>
                </a:ln>
                <a:effectLst/>
              </p:spPr>
              <p:txBody>
                <a:bodyPr/>
                <a:lstStyle/>
                <a:p>
                  <a:endParaRPr lang="en-US"/>
                </a:p>
              </p:txBody>
            </p:sp>
          </p:grpSp>
          <p:grpSp>
            <p:nvGrpSpPr>
              <p:cNvPr id="13" name="Group 101"/>
              <p:cNvGrpSpPr>
                <a:grpSpLocks/>
              </p:cNvGrpSpPr>
              <p:nvPr/>
            </p:nvGrpSpPr>
            <p:grpSpPr bwMode="auto">
              <a:xfrm>
                <a:off x="453" y="1612"/>
                <a:ext cx="1022" cy="403"/>
                <a:chOff x="453" y="1612"/>
                <a:chExt cx="1022" cy="403"/>
              </a:xfrm>
            </p:grpSpPr>
            <p:sp>
              <p:nvSpPr>
                <p:cNvPr id="209995" name="Rectangle 75"/>
                <p:cNvSpPr>
                  <a:spLocks noChangeArrowheads="1"/>
                </p:cNvSpPr>
                <p:nvPr/>
              </p:nvSpPr>
              <p:spPr bwMode="auto">
                <a:xfrm>
                  <a:off x="496" y="1612"/>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=.18</a:t>
                  </a:r>
                </a:p>
                <a:p>
                  <a:endParaRPr lang="en-US" sz="1600">
                    <a:latin typeface="Times New Roman" pitchFamily="18" charset="0"/>
                  </a:endParaRPr>
                </a:p>
              </p:txBody>
            </p:sp>
            <p:sp>
              <p:nvSpPr>
                <p:cNvPr id="210020" name="Rectangle 100"/>
                <p:cNvSpPr>
                  <a:spLocks noChangeArrowheads="1"/>
                </p:cNvSpPr>
                <p:nvPr/>
              </p:nvSpPr>
              <p:spPr bwMode="auto">
                <a:xfrm>
                  <a:off x="453" y="1612"/>
                  <a:ext cx="1022" cy="403"/>
                </a:xfrm>
                <a:prstGeom prst="rect">
                  <a:avLst/>
                </a:prstGeom>
                <a:noFill/>
                <a:ln w="7">
                  <a:solidFill>
                    <a:srgbClr val="A0A0A0"/>
                  </a:solidFill>
                  <a:miter lim="800000"/>
                  <a:headEnd/>
                  <a:tailEnd/>
                </a:ln>
                <a:effectLst/>
              </p:spPr>
              <p:txBody>
                <a:bodyPr/>
                <a:lstStyle/>
                <a:p>
                  <a:endParaRPr lang="en-US"/>
                </a:p>
              </p:txBody>
            </p:sp>
          </p:grpSp>
          <p:grpSp>
            <p:nvGrpSpPr>
              <p:cNvPr id="14" name="Group 103"/>
              <p:cNvGrpSpPr>
                <a:grpSpLocks/>
              </p:cNvGrpSpPr>
              <p:nvPr/>
            </p:nvGrpSpPr>
            <p:grpSpPr bwMode="auto">
              <a:xfrm>
                <a:off x="0" y="2015"/>
                <a:ext cx="453" cy="403"/>
                <a:chOff x="0" y="2015"/>
                <a:chExt cx="453" cy="403"/>
              </a:xfrm>
            </p:grpSpPr>
            <p:sp>
              <p:nvSpPr>
                <p:cNvPr id="209996" name="Rectangle 76"/>
                <p:cNvSpPr>
                  <a:spLocks noChangeArrowheads="1"/>
                </p:cNvSpPr>
                <p:nvPr/>
              </p:nvSpPr>
              <p:spPr bwMode="auto">
                <a:xfrm>
                  <a:off x="43" y="2015"/>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4</a:t>
                  </a:r>
                </a:p>
                <a:p>
                  <a:pPr algn="ctr"/>
                  <a:endParaRPr lang="en-US" sz="1600">
                    <a:latin typeface="Times New Roman" pitchFamily="18" charset="0"/>
                  </a:endParaRPr>
                </a:p>
              </p:txBody>
            </p:sp>
            <p:sp>
              <p:nvSpPr>
                <p:cNvPr id="210022" name="Rectangle 102"/>
                <p:cNvSpPr>
                  <a:spLocks noChangeArrowheads="1"/>
                </p:cNvSpPr>
                <p:nvPr/>
              </p:nvSpPr>
              <p:spPr bwMode="auto">
                <a:xfrm>
                  <a:off x="0" y="2015"/>
                  <a:ext cx="453" cy="403"/>
                </a:xfrm>
                <a:prstGeom prst="rect">
                  <a:avLst/>
                </a:prstGeom>
                <a:noFill/>
                <a:ln w="7">
                  <a:solidFill>
                    <a:srgbClr val="A0A0A0"/>
                  </a:solidFill>
                  <a:miter lim="800000"/>
                  <a:headEnd/>
                  <a:tailEnd/>
                </a:ln>
                <a:effectLst/>
              </p:spPr>
              <p:txBody>
                <a:bodyPr/>
                <a:lstStyle/>
                <a:p>
                  <a:endParaRPr lang="en-US"/>
                </a:p>
              </p:txBody>
            </p:sp>
          </p:grpSp>
          <p:grpSp>
            <p:nvGrpSpPr>
              <p:cNvPr id="15" name="Group 105"/>
              <p:cNvGrpSpPr>
                <a:grpSpLocks/>
              </p:cNvGrpSpPr>
              <p:nvPr/>
            </p:nvGrpSpPr>
            <p:grpSpPr bwMode="auto">
              <a:xfrm>
                <a:off x="453" y="2015"/>
                <a:ext cx="1022" cy="403"/>
                <a:chOff x="453" y="2015"/>
                <a:chExt cx="1022" cy="403"/>
              </a:xfrm>
            </p:grpSpPr>
            <p:sp>
              <p:nvSpPr>
                <p:cNvPr id="209997" name="Rectangle 77"/>
                <p:cNvSpPr>
                  <a:spLocks noChangeArrowheads="1"/>
                </p:cNvSpPr>
                <p:nvPr/>
              </p:nvSpPr>
              <p:spPr bwMode="auto">
                <a:xfrm>
                  <a:off x="496" y="2015"/>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=.09</a:t>
                  </a:r>
                </a:p>
                <a:p>
                  <a:endParaRPr lang="en-US" sz="1600">
                    <a:latin typeface="Times New Roman" pitchFamily="18" charset="0"/>
                  </a:endParaRPr>
                </a:p>
              </p:txBody>
            </p:sp>
            <p:sp>
              <p:nvSpPr>
                <p:cNvPr id="210024" name="Rectangle 104"/>
                <p:cNvSpPr>
                  <a:spLocks noChangeArrowheads="1"/>
                </p:cNvSpPr>
                <p:nvPr/>
              </p:nvSpPr>
              <p:spPr bwMode="auto">
                <a:xfrm>
                  <a:off x="453" y="2015"/>
                  <a:ext cx="1022" cy="403"/>
                </a:xfrm>
                <a:prstGeom prst="rect">
                  <a:avLst/>
                </a:prstGeom>
                <a:noFill/>
                <a:ln w="7">
                  <a:solidFill>
                    <a:srgbClr val="A0A0A0"/>
                  </a:solidFill>
                  <a:miter lim="800000"/>
                  <a:headEnd/>
                  <a:tailEnd/>
                </a:ln>
                <a:effectLst/>
              </p:spPr>
              <p:txBody>
                <a:bodyPr/>
                <a:lstStyle/>
                <a:p>
                  <a:endParaRPr lang="en-US"/>
                </a:p>
              </p:txBody>
            </p:sp>
          </p:grpSp>
          <p:grpSp>
            <p:nvGrpSpPr>
              <p:cNvPr id="16" name="Group 107"/>
              <p:cNvGrpSpPr>
                <a:grpSpLocks/>
              </p:cNvGrpSpPr>
              <p:nvPr/>
            </p:nvGrpSpPr>
            <p:grpSpPr bwMode="auto">
              <a:xfrm>
                <a:off x="0" y="2418"/>
                <a:ext cx="453" cy="403"/>
                <a:chOff x="0" y="2418"/>
                <a:chExt cx="453" cy="403"/>
              </a:xfrm>
            </p:grpSpPr>
            <p:sp>
              <p:nvSpPr>
                <p:cNvPr id="209998" name="Rectangle 78"/>
                <p:cNvSpPr>
                  <a:spLocks noChangeArrowheads="1"/>
                </p:cNvSpPr>
                <p:nvPr/>
              </p:nvSpPr>
              <p:spPr bwMode="auto">
                <a:xfrm>
                  <a:off x="43" y="2418"/>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5</a:t>
                  </a:r>
                </a:p>
                <a:p>
                  <a:pPr algn="ctr"/>
                  <a:endParaRPr lang="en-US" sz="1600">
                    <a:latin typeface="Times New Roman" pitchFamily="18" charset="0"/>
                  </a:endParaRPr>
                </a:p>
              </p:txBody>
            </p:sp>
            <p:sp>
              <p:nvSpPr>
                <p:cNvPr id="210026" name="Rectangle 106"/>
                <p:cNvSpPr>
                  <a:spLocks noChangeArrowheads="1"/>
                </p:cNvSpPr>
                <p:nvPr/>
              </p:nvSpPr>
              <p:spPr bwMode="auto">
                <a:xfrm>
                  <a:off x="0" y="2418"/>
                  <a:ext cx="453" cy="403"/>
                </a:xfrm>
                <a:prstGeom prst="rect">
                  <a:avLst/>
                </a:prstGeom>
                <a:noFill/>
                <a:ln w="7">
                  <a:solidFill>
                    <a:srgbClr val="A0A0A0"/>
                  </a:solidFill>
                  <a:miter lim="800000"/>
                  <a:headEnd/>
                  <a:tailEnd/>
                </a:ln>
                <a:effectLst/>
              </p:spPr>
              <p:txBody>
                <a:bodyPr/>
                <a:lstStyle/>
                <a:p>
                  <a:endParaRPr lang="en-US"/>
                </a:p>
              </p:txBody>
            </p:sp>
          </p:grpSp>
          <p:grpSp>
            <p:nvGrpSpPr>
              <p:cNvPr id="17" name="Group 109"/>
              <p:cNvGrpSpPr>
                <a:grpSpLocks/>
              </p:cNvGrpSpPr>
              <p:nvPr/>
            </p:nvGrpSpPr>
            <p:grpSpPr bwMode="auto">
              <a:xfrm>
                <a:off x="453" y="2418"/>
                <a:ext cx="1022" cy="403"/>
                <a:chOff x="453" y="2418"/>
                <a:chExt cx="1022" cy="403"/>
              </a:xfrm>
            </p:grpSpPr>
            <p:sp>
              <p:nvSpPr>
                <p:cNvPr id="209999" name="Rectangle 79"/>
                <p:cNvSpPr>
                  <a:spLocks noChangeArrowheads="1"/>
                </p:cNvSpPr>
                <p:nvPr/>
              </p:nvSpPr>
              <p:spPr bwMode="auto">
                <a:xfrm>
                  <a:off x="496" y="2418"/>
                  <a:ext cx="936" cy="403"/>
                </a:xfrm>
                <a:prstGeom prst="rect">
                  <a:avLst/>
                </a:prstGeom>
                <a:noFill/>
                <a:ln w="9525">
                  <a:noFill/>
                  <a:miter lim="800000"/>
                  <a:headEnd/>
                  <a:tailEnd/>
                </a:ln>
                <a:effectLst/>
              </p:spPr>
              <p:txBody>
                <a:bodyPr/>
                <a:lstStyle/>
                <a:p>
                  <a:pPr eaLnBrk="1" hangingPunct="1"/>
                  <a:r>
                    <a:rPr lang="en-US" sz="1600">
                      <a:latin typeface="Times New Roman" pitchFamily="18" charset="0"/>
                      <a:cs typeface="Times New Roman" pitchFamily="18" charset="0"/>
                    </a:rPr>
                    <a:t> </a:t>
                  </a:r>
                </a:p>
                <a:p>
                  <a:endParaRPr lang="en-US" sz="1600">
                    <a:latin typeface="Times New Roman" pitchFamily="18" charset="0"/>
                  </a:endParaRPr>
                </a:p>
              </p:txBody>
            </p:sp>
            <p:sp>
              <p:nvSpPr>
                <p:cNvPr id="210028" name="Rectangle 108"/>
                <p:cNvSpPr>
                  <a:spLocks noChangeArrowheads="1"/>
                </p:cNvSpPr>
                <p:nvPr/>
              </p:nvSpPr>
              <p:spPr bwMode="auto">
                <a:xfrm>
                  <a:off x="453" y="2418"/>
                  <a:ext cx="1022" cy="403"/>
                </a:xfrm>
                <a:prstGeom prst="rect">
                  <a:avLst/>
                </a:prstGeom>
                <a:noFill/>
                <a:ln w="7">
                  <a:solidFill>
                    <a:srgbClr val="A0A0A0"/>
                  </a:solidFill>
                  <a:miter lim="800000"/>
                  <a:headEnd/>
                  <a:tailEnd/>
                </a:ln>
                <a:effectLst/>
              </p:spPr>
              <p:txBody>
                <a:bodyPr/>
                <a:lstStyle/>
                <a:p>
                  <a:endParaRPr lang="en-US"/>
                </a:p>
              </p:txBody>
            </p:sp>
          </p:grpSp>
          <p:grpSp>
            <p:nvGrpSpPr>
              <p:cNvPr id="18" name="Group 111"/>
              <p:cNvGrpSpPr>
                <a:grpSpLocks/>
              </p:cNvGrpSpPr>
              <p:nvPr/>
            </p:nvGrpSpPr>
            <p:grpSpPr bwMode="auto">
              <a:xfrm>
                <a:off x="0" y="2821"/>
                <a:ext cx="453" cy="403"/>
                <a:chOff x="0" y="2821"/>
                <a:chExt cx="453" cy="403"/>
              </a:xfrm>
            </p:grpSpPr>
            <p:sp>
              <p:nvSpPr>
                <p:cNvPr id="210000" name="Rectangle 80"/>
                <p:cNvSpPr>
                  <a:spLocks noChangeArrowheads="1"/>
                </p:cNvSpPr>
                <p:nvPr/>
              </p:nvSpPr>
              <p:spPr bwMode="auto">
                <a:xfrm>
                  <a:off x="43" y="2821"/>
                  <a:ext cx="367" cy="403"/>
                </a:xfrm>
                <a:prstGeom prst="rect">
                  <a:avLst/>
                </a:prstGeom>
                <a:noFill/>
                <a:ln w="9525">
                  <a:noFill/>
                  <a:miter lim="800000"/>
                  <a:headEnd/>
                  <a:tailEnd/>
                </a:ln>
                <a:effectLst/>
              </p:spPr>
              <p:txBody>
                <a:bodyPr/>
                <a:lstStyle/>
                <a:p>
                  <a:pPr algn="ctr" eaLnBrk="1" hangingPunct="1"/>
                  <a:r>
                    <a:rPr lang="en-US" sz="1600">
                      <a:latin typeface="Times New Roman" pitchFamily="18" charset="0"/>
                      <a:cs typeface="Times New Roman" pitchFamily="18" charset="0"/>
                    </a:rPr>
                    <a:t>…</a:t>
                  </a:r>
                </a:p>
                <a:p>
                  <a:pPr algn="ctr"/>
                  <a:endParaRPr lang="en-US" sz="1600">
                    <a:latin typeface="Times New Roman" pitchFamily="18" charset="0"/>
                  </a:endParaRPr>
                </a:p>
              </p:txBody>
            </p:sp>
            <p:sp>
              <p:nvSpPr>
                <p:cNvPr id="210030" name="Rectangle 110"/>
                <p:cNvSpPr>
                  <a:spLocks noChangeArrowheads="1"/>
                </p:cNvSpPr>
                <p:nvPr/>
              </p:nvSpPr>
              <p:spPr bwMode="auto">
                <a:xfrm>
                  <a:off x="0" y="2821"/>
                  <a:ext cx="453" cy="403"/>
                </a:xfrm>
                <a:prstGeom prst="rect">
                  <a:avLst/>
                </a:prstGeom>
                <a:noFill/>
                <a:ln w="7">
                  <a:solidFill>
                    <a:srgbClr val="A0A0A0"/>
                  </a:solidFill>
                  <a:miter lim="800000"/>
                  <a:headEnd/>
                  <a:tailEnd/>
                </a:ln>
                <a:effectLst/>
              </p:spPr>
              <p:txBody>
                <a:bodyPr/>
                <a:lstStyle/>
                <a:p>
                  <a:endParaRPr lang="en-US"/>
                </a:p>
              </p:txBody>
            </p:sp>
          </p:grpSp>
          <p:grpSp>
            <p:nvGrpSpPr>
              <p:cNvPr id="19" name="Group 113"/>
              <p:cNvGrpSpPr>
                <a:grpSpLocks/>
              </p:cNvGrpSpPr>
              <p:nvPr/>
            </p:nvGrpSpPr>
            <p:grpSpPr bwMode="auto">
              <a:xfrm>
                <a:off x="453" y="2821"/>
                <a:ext cx="1022" cy="403"/>
                <a:chOff x="453" y="2821"/>
                <a:chExt cx="1022" cy="403"/>
              </a:xfrm>
            </p:grpSpPr>
            <p:sp>
              <p:nvSpPr>
                <p:cNvPr id="210001" name="Rectangle 81"/>
                <p:cNvSpPr>
                  <a:spLocks noChangeArrowheads="1"/>
                </p:cNvSpPr>
                <p:nvPr/>
              </p:nvSpPr>
              <p:spPr bwMode="auto">
                <a:xfrm>
                  <a:off x="496" y="2821"/>
                  <a:ext cx="936" cy="403"/>
                </a:xfrm>
                <a:prstGeom prst="rect">
                  <a:avLst/>
                </a:prstGeom>
                <a:noFill/>
                <a:ln w="9525">
                  <a:noFill/>
                  <a:miter lim="800000"/>
                  <a:headEnd/>
                  <a:tailEnd/>
                </a:ln>
                <a:effectLst/>
              </p:spPr>
              <p:txBody>
                <a:bodyPr/>
                <a:lstStyle/>
                <a:p>
                  <a:pPr eaLnBrk="1" hangingPunct="1"/>
                  <a:r>
                    <a:rPr lang="en-US" sz="1600">
                      <a:latin typeface="Times" pitchFamily="18" charset="0"/>
                      <a:cs typeface="Times New Roman" pitchFamily="18" charset="0"/>
                    </a:rPr>
                    <a:t>…</a:t>
                  </a:r>
                  <a:endParaRPr lang="en-US" sz="1600">
                    <a:cs typeface="Times New Roman" pitchFamily="18" charset="0"/>
                  </a:endParaRPr>
                </a:p>
                <a:p>
                  <a:endParaRPr lang="en-US" sz="1600">
                    <a:latin typeface="Times New Roman" pitchFamily="18" charset="0"/>
                  </a:endParaRPr>
                </a:p>
              </p:txBody>
            </p:sp>
            <p:sp>
              <p:nvSpPr>
                <p:cNvPr id="210032" name="Rectangle 112"/>
                <p:cNvSpPr>
                  <a:spLocks noChangeArrowheads="1"/>
                </p:cNvSpPr>
                <p:nvPr/>
              </p:nvSpPr>
              <p:spPr bwMode="auto">
                <a:xfrm>
                  <a:off x="453" y="2821"/>
                  <a:ext cx="1022" cy="403"/>
                </a:xfrm>
                <a:prstGeom prst="rect">
                  <a:avLst/>
                </a:prstGeom>
                <a:noFill/>
                <a:ln w="7">
                  <a:solidFill>
                    <a:srgbClr val="A0A0A0"/>
                  </a:solidFill>
                  <a:miter lim="800000"/>
                  <a:headEnd/>
                  <a:tailEnd/>
                </a:ln>
                <a:effectLst/>
              </p:spPr>
              <p:txBody>
                <a:bodyPr/>
                <a:lstStyle/>
                <a:p>
                  <a:endParaRPr lang="en-US"/>
                </a:p>
              </p:txBody>
            </p:sp>
          </p:grpSp>
        </p:grpSp>
        <p:sp>
          <p:nvSpPr>
            <p:cNvPr id="210035" name="Rectangle 115"/>
            <p:cNvSpPr>
              <a:spLocks noChangeArrowheads="1"/>
            </p:cNvSpPr>
            <p:nvPr/>
          </p:nvSpPr>
          <p:spPr bwMode="auto">
            <a:xfrm>
              <a:off x="-3" y="-3"/>
              <a:ext cx="1481" cy="3230"/>
            </a:xfrm>
            <a:prstGeom prst="rect">
              <a:avLst/>
            </a:prstGeom>
            <a:noFill/>
            <a:ln w="9525">
              <a:solidFill>
                <a:srgbClr val="A0A0A0"/>
              </a:solidFill>
              <a:miter lim="800000"/>
              <a:headEnd/>
              <a:tailEnd/>
            </a:ln>
            <a:effectLst/>
          </p:spPr>
          <p:txBody>
            <a:bodyP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t>Example: Poisson distribution</a:t>
            </a:r>
          </a:p>
        </p:txBody>
      </p:sp>
      <p:sp>
        <p:nvSpPr>
          <p:cNvPr id="210948" name="Rectangle 4"/>
          <p:cNvSpPr>
            <a:spLocks noChangeArrowheads="1"/>
          </p:cNvSpPr>
          <p:nvPr/>
        </p:nvSpPr>
        <p:spPr bwMode="auto">
          <a:xfrm>
            <a:off x="858137" y="2133601"/>
            <a:ext cx="7255153" cy="2225675"/>
          </a:xfrm>
          <a:prstGeom prst="rect">
            <a:avLst/>
          </a:prstGeom>
          <a:noFill/>
          <a:ln w="9525">
            <a:noFill/>
            <a:miter lim="800000"/>
            <a:headEnd/>
            <a:tailEnd/>
          </a:ln>
          <a:effectLst/>
        </p:spPr>
        <p:txBody>
          <a:bodyPr>
            <a:spAutoFit/>
          </a:bodyPr>
          <a:lstStyle/>
          <a:p>
            <a:pPr eaLnBrk="1" hangingPunct="1"/>
            <a:r>
              <a:rPr lang="en-US" sz="2000">
                <a:latin typeface="Times New Roman" pitchFamily="18" charset="0"/>
                <a:cs typeface="Times New Roman" pitchFamily="18" charset="0"/>
              </a:rPr>
              <a:t>Suppose that a rare disease has an incidence of 1 in 1000 person-years.  Assuming that members of the population are affected independently, find the probability of k cases in a population of 10,000 (followed over 1 year) for k=0,1,2.</a:t>
            </a:r>
          </a:p>
          <a:p>
            <a:r>
              <a:rPr lang="en-US" sz="2000">
                <a:latin typeface="Times New Roman" pitchFamily="18" charset="0"/>
                <a:cs typeface="Times New Roman" pitchFamily="18" charset="0"/>
              </a:rPr>
              <a:t> </a:t>
            </a:r>
          </a:p>
          <a:p>
            <a:r>
              <a:rPr lang="en-US" sz="2000">
                <a:latin typeface="Times New Roman" pitchFamily="18" charset="0"/>
                <a:cs typeface="Times New Roman" pitchFamily="18" charset="0"/>
              </a:rPr>
              <a:t>The expected value (mean) =</a:t>
            </a:r>
            <a:r>
              <a:rPr lang="en-US" sz="2000">
                <a:latin typeface="Times New Roman" pitchFamily="18" charset="0"/>
                <a:cs typeface="Times New Roman" pitchFamily="18" charset="0"/>
                <a:sym typeface="Symbol" pitchFamily="18" charset="2"/>
              </a:rPr>
              <a:t></a:t>
            </a:r>
            <a:r>
              <a:rPr lang="en-US" sz="2000">
                <a:latin typeface="Times New Roman" pitchFamily="18" charset="0"/>
                <a:cs typeface="Times New Roman" pitchFamily="18" charset="0"/>
              </a:rPr>
              <a:t> = .001*10,000 = 10</a:t>
            </a:r>
            <a:endParaRPr lang="en-US" sz="2000">
              <a:latin typeface="Times New Roman" pitchFamily="18" charset="0"/>
              <a:cs typeface="Times New Roman" pitchFamily="18" charset="0"/>
              <a:sym typeface="Symbol" pitchFamily="18" charset="2"/>
            </a:endParaRPr>
          </a:p>
          <a:p>
            <a:r>
              <a:rPr lang="en-US" sz="2000">
                <a:latin typeface="Times New Roman" pitchFamily="18" charset="0"/>
                <a:cs typeface="Times New Roman" pitchFamily="18" charset="0"/>
                <a:sym typeface="Symbol" pitchFamily="18" charset="2"/>
              </a:rPr>
              <a:t>10 new cases expected in this population per year</a:t>
            </a:r>
            <a:r>
              <a:rPr lang="en-US" sz="2000">
                <a:latin typeface="Times New Roman" pitchFamily="18" charset="0"/>
                <a:cs typeface="Times New Roman" pitchFamily="18" charset="0"/>
                <a:sym typeface="Wingdings" pitchFamily="2" charset="2"/>
              </a:rPr>
              <a:t></a:t>
            </a:r>
            <a:r>
              <a:rPr lang="en-US" sz="2000">
                <a:latin typeface="Times New Roman" pitchFamily="18" charset="0"/>
              </a:rPr>
              <a:t> </a:t>
            </a:r>
            <a:endParaRPr lang="en-US" sz="2000">
              <a:latin typeface="Times New Roman" pitchFamily="18" charset="0"/>
              <a:cs typeface="Times New Roman" pitchFamily="18" charset="0"/>
              <a:sym typeface="Wingdings" pitchFamily="2" charset="2"/>
            </a:endParaRPr>
          </a:p>
        </p:txBody>
      </p:sp>
      <p:graphicFrame>
        <p:nvGraphicFramePr>
          <p:cNvPr id="210949" name="Object 5"/>
          <p:cNvGraphicFramePr>
            <a:graphicFrameLocks noChangeAspect="1"/>
          </p:cNvGraphicFramePr>
          <p:nvPr/>
        </p:nvGraphicFramePr>
        <p:xfrm>
          <a:off x="3042484" y="4724401"/>
          <a:ext cx="2886459" cy="1693863"/>
        </p:xfrm>
        <a:graphic>
          <a:graphicData uri="http://schemas.openxmlformats.org/presentationml/2006/ole">
            <p:oleObj spid="_x0000_s163842" r:id="rId3" imgW="1981200" imgH="11938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 calcmode="lin" valueType="num">
                                      <p:cBhvr additive="base">
                                        <p:cTn id="7" dur="500" fill="hold"/>
                                        <p:tgtEl>
                                          <p:spTgt spid="210948"/>
                                        </p:tgtEl>
                                        <p:attrNameLst>
                                          <p:attrName>ppt_x</p:attrName>
                                        </p:attrNameLst>
                                      </p:cBhvr>
                                      <p:tavLst>
                                        <p:tav tm="0">
                                          <p:val>
                                            <p:strVal val="0-#ppt_w/2"/>
                                          </p:val>
                                        </p:tav>
                                        <p:tav tm="100000">
                                          <p:val>
                                            <p:strVal val="#ppt_x"/>
                                          </p:val>
                                        </p:tav>
                                      </p:tavLst>
                                    </p:anim>
                                    <p:anim calcmode="lin" valueType="num">
                                      <p:cBhvr additive="base">
                                        <p:cTn id="8" dur="500" fill="hold"/>
                                        <p:tgtEl>
                                          <p:spTgt spid="2109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0949"/>
                                        </p:tgtEl>
                                        <p:attrNameLst>
                                          <p:attrName>style.visibility</p:attrName>
                                        </p:attrNameLst>
                                      </p:cBhvr>
                                      <p:to>
                                        <p:strVal val="visible"/>
                                      </p:to>
                                    </p:set>
                                    <p:anim calcmode="lin" valueType="num">
                                      <p:cBhvr additive="base">
                                        <p:cTn id="13" dur="500" fill="hold"/>
                                        <p:tgtEl>
                                          <p:spTgt spid="210949"/>
                                        </p:tgtEl>
                                        <p:attrNameLst>
                                          <p:attrName>ppt_x</p:attrName>
                                        </p:attrNameLst>
                                      </p:cBhvr>
                                      <p:tavLst>
                                        <p:tav tm="0">
                                          <p:val>
                                            <p:strVal val="0-#ppt_w/2"/>
                                          </p:val>
                                        </p:tav>
                                        <p:tav tm="100000">
                                          <p:val>
                                            <p:strVal val="#ppt_x"/>
                                          </p:val>
                                        </p:tav>
                                      </p:tavLst>
                                    </p:anim>
                                    <p:anim calcmode="lin" valueType="num">
                                      <p:cBhvr additive="base">
                                        <p:cTn id="14" dur="500" fill="hold"/>
                                        <p:tgtEl>
                                          <p:spTgt spid="210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pic>
        <p:nvPicPr>
          <p:cNvPr id="214018" name="Picture 2"/>
          <p:cNvPicPr>
            <a:picLocks noGrp="1" noChangeAspect="1" noChangeArrowheads="1"/>
          </p:cNvPicPr>
          <p:nvPr>
            <p:ph idx="1"/>
          </p:nvPr>
        </p:nvPicPr>
        <p:blipFill>
          <a:blip r:embed="rId2" cstate="print"/>
          <a:srcRect/>
          <a:stretch>
            <a:fillRect/>
          </a:stretch>
        </p:blipFill>
        <p:spPr bwMode="auto">
          <a:xfrm>
            <a:off x="1104106" y="3187337"/>
            <a:ext cx="7153275" cy="147131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pic>
        <p:nvPicPr>
          <p:cNvPr id="102402" name="Picture 2"/>
          <p:cNvPicPr>
            <a:picLocks noGrp="1" noChangeAspect="1" noChangeArrowheads="1"/>
          </p:cNvPicPr>
          <p:nvPr>
            <p:ph idx="1"/>
          </p:nvPr>
        </p:nvPicPr>
        <p:blipFill>
          <a:blip r:embed="rId2" cstate="print"/>
          <a:srcRect/>
          <a:stretch>
            <a:fillRect/>
          </a:stretch>
        </p:blipFill>
        <p:spPr bwMode="auto">
          <a:xfrm>
            <a:off x="1136470" y="940521"/>
            <a:ext cx="7286440" cy="544700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p:pic>
        <p:nvPicPr>
          <p:cNvPr id="215042" name="Picture 2"/>
          <p:cNvPicPr>
            <a:picLocks noGrp="1" noChangeAspect="1" noChangeArrowheads="1"/>
          </p:cNvPicPr>
          <p:nvPr>
            <p:ph idx="1"/>
          </p:nvPr>
        </p:nvPicPr>
        <p:blipFill>
          <a:blip r:embed="rId2" cstate="print"/>
          <a:srcRect/>
          <a:stretch>
            <a:fillRect/>
          </a:stretch>
        </p:blipFill>
        <p:spPr bwMode="auto">
          <a:xfrm>
            <a:off x="1056481" y="3684655"/>
            <a:ext cx="7248525" cy="8382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pic>
        <p:nvPicPr>
          <p:cNvPr id="103426" name="Picture 2"/>
          <p:cNvPicPr>
            <a:picLocks noGrp="1" noChangeAspect="1" noChangeArrowheads="1"/>
          </p:cNvPicPr>
          <p:nvPr>
            <p:ph idx="1"/>
          </p:nvPr>
        </p:nvPicPr>
        <p:blipFill>
          <a:blip r:embed="rId2" cstate="print"/>
          <a:srcRect/>
          <a:stretch>
            <a:fillRect/>
          </a:stretch>
        </p:blipFill>
        <p:spPr bwMode="auto">
          <a:xfrm>
            <a:off x="1397726" y="1267098"/>
            <a:ext cx="7522303" cy="507980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8" y="1685442"/>
            <a:ext cx="8425339" cy="4389120"/>
          </a:xfrm>
        </p:spPr>
        <p:txBody>
          <a:bodyPr>
            <a:normAutofit fontScale="92500" lnSpcReduction="10000"/>
          </a:bodyPr>
          <a:lstStyle/>
          <a:p>
            <a:pPr marL="0" indent="0" algn="just">
              <a:buNone/>
            </a:pPr>
            <a:r>
              <a:rPr lang="en-US" sz="2000" dirty="0" smtClean="0">
                <a:latin typeface="Times New Roman" panose="02020603050405020304" pitchFamily="18" charset="0"/>
                <a:cs typeface="Times New Roman" panose="02020603050405020304" pitchFamily="18" charset="0"/>
              </a:rPr>
              <a:t>In other words:</a:t>
            </a:r>
          </a:p>
          <a:p>
            <a:pPr algn="just"/>
            <a:r>
              <a:rPr lang="en-US" sz="2000" dirty="0" smtClean="0">
                <a:latin typeface="Times New Roman" panose="02020603050405020304" pitchFamily="18" charset="0"/>
                <a:cs typeface="Times New Roman" panose="02020603050405020304" pitchFamily="18" charset="0"/>
              </a:rPr>
              <a:t>In probability, we are </a:t>
            </a:r>
            <a:r>
              <a:rPr lang="en-US" sz="2000" dirty="0" smtClean="0">
                <a:solidFill>
                  <a:srgbClr val="A50021"/>
                </a:solidFill>
                <a:latin typeface="Times New Roman" panose="02020603050405020304" pitchFamily="18" charset="0"/>
                <a:cs typeface="Times New Roman" panose="02020603050405020304" pitchFamily="18" charset="0"/>
              </a:rPr>
              <a:t>given a model </a:t>
            </a:r>
            <a:r>
              <a:rPr lang="en-US" sz="2000" dirty="0" smtClean="0">
                <a:latin typeface="Times New Roman" panose="02020603050405020304" pitchFamily="18" charset="0"/>
                <a:cs typeface="Times New Roman" panose="02020603050405020304" pitchFamily="18" charset="0"/>
              </a:rPr>
              <a:t>and asked </a:t>
            </a:r>
            <a:r>
              <a:rPr lang="en-US" sz="2000" dirty="0" smtClean="0">
                <a:solidFill>
                  <a:srgbClr val="A50021"/>
                </a:solidFill>
                <a:latin typeface="Times New Roman" panose="02020603050405020304" pitchFamily="18" charset="0"/>
                <a:cs typeface="Times New Roman" panose="02020603050405020304" pitchFamily="18" charset="0"/>
              </a:rPr>
              <a:t>what kind of data </a:t>
            </a:r>
            <a:r>
              <a:rPr lang="en-US" sz="2000" dirty="0" smtClean="0">
                <a:latin typeface="Times New Roman" panose="02020603050405020304" pitchFamily="18" charset="0"/>
                <a:cs typeface="Times New Roman" panose="02020603050405020304" pitchFamily="18" charset="0"/>
              </a:rPr>
              <a:t>we are likely to see.</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statistics, we are </a:t>
            </a:r>
            <a:r>
              <a:rPr lang="en-US" sz="2000" dirty="0" smtClean="0">
                <a:solidFill>
                  <a:srgbClr val="0B5ED7"/>
                </a:solidFill>
                <a:latin typeface="Times New Roman" panose="02020603050405020304" pitchFamily="18" charset="0"/>
                <a:cs typeface="Times New Roman" panose="02020603050405020304" pitchFamily="18" charset="0"/>
              </a:rPr>
              <a:t>given data </a:t>
            </a:r>
            <a:r>
              <a:rPr lang="en-US" sz="2000" dirty="0" smtClean="0">
                <a:latin typeface="Times New Roman" panose="02020603050405020304" pitchFamily="18" charset="0"/>
                <a:cs typeface="Times New Roman" panose="02020603050405020304" pitchFamily="18" charset="0"/>
              </a:rPr>
              <a:t>and asked </a:t>
            </a:r>
            <a:r>
              <a:rPr lang="en-US" sz="2000" dirty="0" smtClean="0">
                <a:solidFill>
                  <a:srgbClr val="0B5ED7"/>
                </a:solidFill>
                <a:latin typeface="Times New Roman" panose="02020603050405020304" pitchFamily="18" charset="0"/>
                <a:cs typeface="Times New Roman" panose="02020603050405020304" pitchFamily="18" charset="0"/>
              </a:rPr>
              <a:t>what kind of model </a:t>
            </a:r>
            <a:r>
              <a:rPr lang="en-US" sz="2000" dirty="0" smtClean="0">
                <a:latin typeface="Times New Roman" panose="02020603050405020304" pitchFamily="18" charset="0"/>
                <a:cs typeface="Times New Roman" panose="02020603050405020304" pitchFamily="18" charset="0"/>
              </a:rPr>
              <a:t>is likely to have generated it.</a:t>
            </a:r>
          </a:p>
          <a:p>
            <a:pPr marL="0" indent="0" algn="just">
              <a:buNone/>
            </a:pPr>
            <a:endParaRPr lang="en-US" sz="2000" b="1" dirty="0" smtClean="0">
              <a:latin typeface="Times New Roman" panose="02020603050405020304" pitchFamily="18" charset="0"/>
              <a:cs typeface="Times New Roman" panose="02020603050405020304" pitchFamily="18" charset="0"/>
            </a:endParaRPr>
          </a:p>
          <a:p>
            <a:pPr marL="0" indent="0" algn="just">
              <a:buNone/>
            </a:pPr>
            <a:r>
              <a:rPr lang="en-US" sz="2000" b="1" dirty="0" smtClean="0">
                <a:latin typeface="Times New Roman" panose="02020603050405020304" pitchFamily="18" charset="0"/>
                <a:cs typeface="Times New Roman" panose="02020603050405020304" pitchFamily="18" charset="0"/>
              </a:rPr>
              <a:t>Example 4.1: Measles Study</a:t>
            </a:r>
          </a:p>
          <a:p>
            <a:pPr marL="0" indent="0" algn="just">
              <a:buNone/>
            </a:pPr>
            <a:endParaRPr lang="en-US" sz="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A study on health is concerned with the </a:t>
            </a:r>
            <a:r>
              <a:rPr lang="en-US" sz="1900" dirty="0" smtClean="0">
                <a:solidFill>
                  <a:srgbClr val="0070C0"/>
                </a:solidFill>
                <a:latin typeface="Times New Roman" panose="02020603050405020304" pitchFamily="18" charset="0"/>
                <a:cs typeface="Times New Roman" panose="02020603050405020304" pitchFamily="18" charset="0"/>
              </a:rPr>
              <a:t>incidence of childhood measles in parents of childbearing age</a:t>
            </a:r>
            <a:r>
              <a:rPr lang="en-US" sz="1900" dirty="0" smtClean="0">
                <a:latin typeface="Times New Roman" panose="02020603050405020304" pitchFamily="18" charset="0"/>
                <a:cs typeface="Times New Roman" panose="02020603050405020304" pitchFamily="18" charset="0"/>
              </a:rPr>
              <a:t> in a city. For each couple, we would like to know how likely, it is that either the mother or father or both have had childhood measles.</a:t>
            </a:r>
          </a:p>
          <a:p>
            <a:pPr algn="just"/>
            <a:endParaRPr lang="en-US" sz="900" dirty="0">
              <a:latin typeface="Times New Roman" panose="02020603050405020304" pitchFamily="18" charset="0"/>
              <a:cs typeface="Times New Roman" panose="02020603050405020304" pitchFamily="18" charset="0"/>
            </a:endParaRPr>
          </a:p>
          <a:p>
            <a:pPr algn="just"/>
            <a:r>
              <a:rPr lang="en-US" sz="1900" dirty="0" smtClean="0">
                <a:latin typeface="Times New Roman" panose="02020603050405020304" pitchFamily="18" charset="0"/>
                <a:cs typeface="Times New Roman" panose="02020603050405020304" pitchFamily="18" charset="0"/>
              </a:rPr>
              <a:t>The current census data indicates that 20% adults between the ages 17 and 35 (regardless of sex) have had childhood measles.</a:t>
            </a:r>
          </a:p>
          <a:p>
            <a:pPr algn="just"/>
            <a:endParaRPr lang="en-US" sz="9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give us the probability that an individual in the city has had childhood measles.</a:t>
            </a:r>
          </a:p>
          <a:p>
            <a:pPr marL="0" indent="0">
              <a:buNone/>
            </a:pPr>
            <a:endParaRPr lang="en-US"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Probability vs. Statistics</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4904920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119565" y="3419265"/>
            <a:ext cx="7371291" cy="137480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pic>
        <p:nvPicPr>
          <p:cNvPr id="104450" name="Picture 2"/>
          <p:cNvPicPr>
            <a:picLocks noChangeAspect="1" noChangeArrowheads="1"/>
          </p:cNvPicPr>
          <p:nvPr/>
        </p:nvPicPr>
        <p:blipFill>
          <a:blip r:embed="rId2" cstate="print"/>
          <a:srcRect/>
          <a:stretch>
            <a:fillRect/>
          </a:stretch>
        </p:blipFill>
        <p:spPr bwMode="auto">
          <a:xfrm>
            <a:off x="516163" y="209001"/>
            <a:ext cx="8183699" cy="1084216"/>
          </a:xfrm>
          <a:prstGeom prst="rect">
            <a:avLst/>
          </a:prstGeom>
          <a:noFill/>
          <a:ln w="9525">
            <a:noFill/>
            <a:miter lim="800000"/>
            <a:headEnd/>
            <a:tailEnd/>
          </a:ln>
        </p:spPr>
      </p:pic>
      <p:pic>
        <p:nvPicPr>
          <p:cNvPr id="104451" name="Picture 3"/>
          <p:cNvPicPr>
            <a:picLocks noGrp="1" noChangeAspect="1" noChangeArrowheads="1"/>
          </p:cNvPicPr>
          <p:nvPr>
            <p:ph idx="1"/>
          </p:nvPr>
        </p:nvPicPr>
        <p:blipFill>
          <a:blip r:embed="rId3" cstate="print"/>
          <a:srcRect/>
          <a:stretch>
            <a:fillRect/>
          </a:stretch>
        </p:blipFill>
        <p:spPr bwMode="auto">
          <a:xfrm>
            <a:off x="888274" y="1481108"/>
            <a:ext cx="7589519" cy="5184512"/>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more on Poisson…</a:t>
            </a:r>
          </a:p>
        </p:txBody>
      </p:sp>
      <p:sp>
        <p:nvSpPr>
          <p:cNvPr id="221187" name="Rectangle 3"/>
          <p:cNvSpPr>
            <a:spLocks noGrp="1" noChangeArrowheads="1"/>
          </p:cNvSpPr>
          <p:nvPr>
            <p:ph type="body" idx="1"/>
          </p:nvPr>
        </p:nvSpPr>
        <p:spPr>
          <a:xfrm>
            <a:off x="1210818" y="2017714"/>
            <a:ext cx="7957265" cy="3316287"/>
          </a:xfrm>
        </p:spPr>
        <p:txBody>
          <a:bodyPr/>
          <a:lstStyle/>
          <a:p>
            <a:pPr>
              <a:lnSpc>
                <a:spcPct val="90000"/>
              </a:lnSpc>
              <a:buFont typeface="Wingdings" pitchFamily="2" charset="2"/>
              <a:buNone/>
            </a:pPr>
            <a:r>
              <a:rPr lang="en-US" sz="2400"/>
              <a:t>“Poisson Process” (rates)</a:t>
            </a:r>
          </a:p>
          <a:p>
            <a:pPr>
              <a:lnSpc>
                <a:spcPct val="90000"/>
              </a:lnSpc>
              <a:buFont typeface="Wingdings" pitchFamily="2" charset="2"/>
              <a:buNone/>
            </a:pPr>
            <a:r>
              <a:rPr lang="en-US" sz="2400"/>
              <a:t>	Note that the Poisson parameter </a:t>
            </a:r>
            <a:r>
              <a:rPr lang="en-US" sz="2400">
                <a:sym typeface="Symbol" pitchFamily="18" charset="2"/>
              </a:rPr>
              <a:t></a:t>
            </a:r>
            <a:r>
              <a:rPr lang="en-US" sz="2400"/>
              <a:t> can be given as the mean number of events that occur in a defined time period OR, equivalently, </a:t>
            </a:r>
            <a:r>
              <a:rPr lang="en-US" sz="2400">
                <a:sym typeface="Symbol" pitchFamily="18" charset="2"/>
              </a:rPr>
              <a:t></a:t>
            </a:r>
            <a:r>
              <a:rPr lang="en-US" sz="2400"/>
              <a:t> can be given as a rate, such as </a:t>
            </a:r>
            <a:r>
              <a:rPr lang="en-US" sz="2400">
                <a:sym typeface="Symbol" pitchFamily="18" charset="2"/>
              </a:rPr>
              <a:t></a:t>
            </a:r>
            <a:r>
              <a:rPr lang="en-US" sz="2400"/>
              <a:t>=2/month (2 events per 1 month) that must be multiplied by </a:t>
            </a:r>
            <a:r>
              <a:rPr lang="en-US" sz="2400" i="1"/>
              <a:t>t=</a:t>
            </a:r>
            <a:r>
              <a:rPr lang="en-US" sz="2400"/>
              <a:t>time (called a “Poisson Process”) </a:t>
            </a:r>
            <a:r>
              <a:rPr lang="en-US" sz="2400">
                <a:sym typeface="Wingdings" pitchFamily="2" charset="2"/>
              </a:rPr>
              <a:t></a:t>
            </a:r>
            <a:r>
              <a:rPr lang="en-US" sz="2400"/>
              <a:t> </a:t>
            </a:r>
          </a:p>
          <a:p>
            <a:pPr>
              <a:lnSpc>
                <a:spcPct val="90000"/>
              </a:lnSpc>
              <a:buFont typeface="Wingdings" pitchFamily="2" charset="2"/>
              <a:buNone/>
            </a:pPr>
            <a:r>
              <a:rPr lang="en-US" sz="2400"/>
              <a:t>X ~ Poisson (</a:t>
            </a:r>
            <a:r>
              <a:rPr lang="en-US" sz="2400">
                <a:sym typeface="Symbol" pitchFamily="18" charset="2"/>
              </a:rPr>
              <a:t></a:t>
            </a:r>
            <a:r>
              <a:rPr lang="en-US" sz="2400"/>
              <a:t>)</a:t>
            </a:r>
          </a:p>
          <a:p>
            <a:pPr>
              <a:lnSpc>
                <a:spcPct val="90000"/>
              </a:lnSpc>
              <a:buFont typeface="Wingdings" pitchFamily="2" charset="2"/>
              <a:buNone/>
            </a:pPr>
            <a:endParaRPr lang="en-US" sz="2400"/>
          </a:p>
        </p:txBody>
      </p:sp>
      <p:sp>
        <p:nvSpPr>
          <p:cNvPr id="221188" name="Rectangle 4"/>
          <p:cNvSpPr>
            <a:spLocks noChangeArrowheads="1"/>
          </p:cNvSpPr>
          <p:nvPr/>
        </p:nvSpPr>
        <p:spPr bwMode="auto">
          <a:xfrm>
            <a:off x="0" y="3034784"/>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221189" name="Object 5"/>
          <p:cNvGraphicFramePr>
            <a:graphicFrameLocks noChangeAspect="1"/>
          </p:cNvGraphicFramePr>
          <p:nvPr/>
        </p:nvGraphicFramePr>
        <p:xfrm>
          <a:off x="1248199" y="4953000"/>
          <a:ext cx="2964471" cy="884238"/>
        </p:xfrm>
        <a:graphic>
          <a:graphicData uri="http://schemas.openxmlformats.org/presentationml/2006/ole">
            <p:oleObj spid="_x0000_s206850" name="Equation" r:id="rId3" imgW="1371600" imgH="419100" progId="">
              <p:embed/>
            </p:oleObj>
          </a:graphicData>
        </a:graphic>
      </p:graphicFrame>
      <p:sp>
        <p:nvSpPr>
          <p:cNvPr id="221190" name="Rectangle 6"/>
          <p:cNvSpPr>
            <a:spLocks noChangeArrowheads="1"/>
          </p:cNvSpPr>
          <p:nvPr/>
        </p:nvSpPr>
        <p:spPr bwMode="auto">
          <a:xfrm>
            <a:off x="1170186" y="5867401"/>
            <a:ext cx="4680744" cy="830997"/>
          </a:xfrm>
          <a:prstGeom prst="rect">
            <a:avLst/>
          </a:prstGeom>
          <a:noFill/>
          <a:ln w="9525">
            <a:noFill/>
            <a:miter lim="800000"/>
            <a:headEnd/>
            <a:tailEnd/>
          </a:ln>
          <a:effectLst/>
        </p:spPr>
        <p:txBody>
          <a:bodyPr>
            <a:spAutoFit/>
          </a:bodyPr>
          <a:lstStyle/>
          <a:p>
            <a:r>
              <a:rPr lang="en-US" sz="2400"/>
              <a:t>E(X) = </a:t>
            </a:r>
            <a:r>
              <a:rPr lang="en-US" sz="2400">
                <a:sym typeface="Symbol" pitchFamily="18" charset="2"/>
              </a:rPr>
              <a:t></a:t>
            </a:r>
            <a:r>
              <a:rPr lang="en-US" sz="2400"/>
              <a:t>t</a:t>
            </a:r>
          </a:p>
          <a:p>
            <a:r>
              <a:rPr lang="en-US" sz="2400"/>
              <a:t>Var(X) = </a:t>
            </a:r>
            <a:r>
              <a:rPr lang="en-US" sz="2400">
                <a:sym typeface="Symbol" pitchFamily="18" charset="2"/>
              </a:rPr>
              <a:t></a:t>
            </a:r>
            <a:r>
              <a:rPr lang="en-US" sz="2400"/>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9"/>
                                        </p:tgtEl>
                                        <p:attrNameLst>
                                          <p:attrName>style.visibility</p:attrName>
                                        </p:attrNameLst>
                                      </p:cBhvr>
                                      <p:to>
                                        <p:strVal val="visible"/>
                                      </p:to>
                                    </p:set>
                                    <p:anim calcmode="lin" valueType="num">
                                      <p:cBhvr additive="base">
                                        <p:cTn id="7" dur="500" fill="hold"/>
                                        <p:tgtEl>
                                          <p:spTgt spid="221189"/>
                                        </p:tgtEl>
                                        <p:attrNameLst>
                                          <p:attrName>ppt_x</p:attrName>
                                        </p:attrNameLst>
                                      </p:cBhvr>
                                      <p:tavLst>
                                        <p:tav tm="0">
                                          <p:val>
                                            <p:strVal val="#ppt_x"/>
                                          </p:val>
                                        </p:tav>
                                        <p:tav tm="100000">
                                          <p:val>
                                            <p:strVal val="#ppt_x"/>
                                          </p:val>
                                        </p:tav>
                                      </p:tavLst>
                                    </p:anim>
                                    <p:anim calcmode="lin" valueType="num">
                                      <p:cBhvr additive="base">
                                        <p:cTn id="8" dur="500" fill="hold"/>
                                        <p:tgtEl>
                                          <p:spTgt spid="2211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1190"/>
                                        </p:tgtEl>
                                        <p:attrNameLst>
                                          <p:attrName>style.visibility</p:attrName>
                                        </p:attrNameLst>
                                      </p:cBhvr>
                                      <p:to>
                                        <p:strVal val="visible"/>
                                      </p:to>
                                    </p:set>
                                    <p:anim calcmode="lin" valueType="num">
                                      <p:cBhvr additive="base">
                                        <p:cTn id="13" dur="500" fill="hold"/>
                                        <p:tgtEl>
                                          <p:spTgt spid="221190"/>
                                        </p:tgtEl>
                                        <p:attrNameLst>
                                          <p:attrName>ppt_x</p:attrName>
                                        </p:attrNameLst>
                                      </p:cBhvr>
                                      <p:tavLst>
                                        <p:tav tm="0">
                                          <p:val>
                                            <p:strVal val="#ppt_x"/>
                                          </p:val>
                                        </p:tav>
                                        <p:tav tm="100000">
                                          <p:val>
                                            <p:strVal val="#ppt_x"/>
                                          </p:val>
                                        </p:tav>
                                      </p:tavLst>
                                    </p:anim>
                                    <p:anim calcmode="lin" valueType="num">
                                      <p:cBhvr additive="base">
                                        <p:cTn id="14" dur="500" fill="hold"/>
                                        <p:tgtEl>
                                          <p:spTgt spid="221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t>Example</a:t>
            </a:r>
          </a:p>
        </p:txBody>
      </p:sp>
      <p:sp>
        <p:nvSpPr>
          <p:cNvPr id="222211" name="Rectangle 3"/>
          <p:cNvSpPr>
            <a:spLocks noGrp="1" noChangeArrowheads="1"/>
          </p:cNvSpPr>
          <p:nvPr>
            <p:ph type="body" idx="1"/>
          </p:nvPr>
        </p:nvSpPr>
        <p:spPr>
          <a:xfrm>
            <a:off x="1210818" y="2017714"/>
            <a:ext cx="7957265" cy="3087687"/>
          </a:xfrm>
        </p:spPr>
        <p:txBody>
          <a:bodyPr/>
          <a:lstStyle/>
          <a:p>
            <a:pPr>
              <a:lnSpc>
                <a:spcPct val="90000"/>
              </a:lnSpc>
              <a:buFont typeface="Wingdings" pitchFamily="2" charset="2"/>
              <a:buNone/>
            </a:pPr>
            <a:r>
              <a:rPr lang="en-US" sz="2800"/>
              <a:t>	For example, if new cases of West Nile in New England are occurring at a rate of about 2 per month, then what’s the probability that exactly 4 cases will occur in the next 3 months?  </a:t>
            </a:r>
          </a:p>
          <a:p>
            <a:pPr>
              <a:lnSpc>
                <a:spcPct val="90000"/>
              </a:lnSpc>
              <a:buFont typeface="Wingdings" pitchFamily="2" charset="2"/>
              <a:buNone/>
            </a:pPr>
            <a:r>
              <a:rPr lang="en-US" sz="2800"/>
              <a:t>   X ~ Poisson (</a:t>
            </a:r>
            <a:r>
              <a:rPr lang="en-US" sz="2800">
                <a:sym typeface="Symbol" pitchFamily="18" charset="2"/>
              </a:rPr>
              <a:t></a:t>
            </a:r>
            <a:r>
              <a:rPr lang="en-US" sz="2800"/>
              <a:t>=2/month)</a:t>
            </a:r>
          </a:p>
          <a:p>
            <a:pPr>
              <a:lnSpc>
                <a:spcPct val="90000"/>
              </a:lnSpc>
              <a:buFont typeface="Wingdings" pitchFamily="2" charset="2"/>
              <a:buNone/>
            </a:pPr>
            <a:endParaRPr lang="en-US" sz="2800"/>
          </a:p>
        </p:txBody>
      </p:sp>
      <p:sp>
        <p:nvSpPr>
          <p:cNvPr id="222212"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wrap="none" anchor="ctr">
            <a:spAutoFit/>
          </a:bodyPr>
          <a:lstStyle/>
          <a:p>
            <a:endParaRPr lang="en-US"/>
          </a:p>
        </p:txBody>
      </p:sp>
      <p:sp>
        <p:nvSpPr>
          <p:cNvPr id="222213" name="Rectangle 5"/>
          <p:cNvSpPr>
            <a:spLocks noChangeArrowheads="1"/>
          </p:cNvSpPr>
          <p:nvPr/>
        </p:nvSpPr>
        <p:spPr bwMode="auto">
          <a:xfrm>
            <a:off x="0" y="3034784"/>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222214" name="Object 6"/>
          <p:cNvGraphicFramePr>
            <a:graphicFrameLocks noChangeAspect="1"/>
          </p:cNvGraphicFramePr>
          <p:nvPr/>
        </p:nvGraphicFramePr>
        <p:xfrm>
          <a:off x="1716273" y="4495801"/>
          <a:ext cx="6475029" cy="773113"/>
        </p:xfrm>
        <a:graphic>
          <a:graphicData uri="http://schemas.openxmlformats.org/presentationml/2006/ole">
            <p:oleObj spid="_x0000_s207874" name="Equation" r:id="rId3" imgW="3429000" imgH="419100" progId="">
              <p:embed/>
            </p:oleObj>
          </a:graphicData>
        </a:graphic>
      </p:graphicFrame>
      <p:sp>
        <p:nvSpPr>
          <p:cNvPr id="222215" name="Rectangle 7"/>
          <p:cNvSpPr>
            <a:spLocks noChangeArrowheads="1"/>
          </p:cNvSpPr>
          <p:nvPr/>
        </p:nvSpPr>
        <p:spPr bwMode="auto">
          <a:xfrm>
            <a:off x="1638260" y="5562600"/>
            <a:ext cx="4680744" cy="457200"/>
          </a:xfrm>
          <a:prstGeom prst="rect">
            <a:avLst/>
          </a:prstGeom>
          <a:noFill/>
          <a:ln w="9525">
            <a:noFill/>
            <a:miter lim="800000"/>
            <a:headEnd/>
            <a:tailEnd/>
          </a:ln>
          <a:effectLst/>
        </p:spPr>
        <p:txBody>
          <a:bodyPr>
            <a:spAutoFit/>
          </a:bodyPr>
          <a:lstStyle/>
          <a:p>
            <a:r>
              <a:rPr lang="en-US" sz="2400"/>
              <a:t>Exactly 6 cases?</a:t>
            </a:r>
          </a:p>
        </p:txBody>
      </p:sp>
      <p:sp>
        <p:nvSpPr>
          <p:cNvPr id="222216" name="Rectangle 8"/>
          <p:cNvSpPr>
            <a:spLocks noChangeArrowheads="1"/>
          </p:cNvSpPr>
          <p:nvPr/>
        </p:nvSpPr>
        <p:spPr bwMode="auto">
          <a:xfrm>
            <a:off x="0" y="3034784"/>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222217" name="Object 9"/>
          <p:cNvGraphicFramePr>
            <a:graphicFrameLocks noChangeAspect="1"/>
          </p:cNvGraphicFramePr>
          <p:nvPr/>
        </p:nvGraphicFramePr>
        <p:xfrm>
          <a:off x="1716273" y="6132514"/>
          <a:ext cx="5850930" cy="725487"/>
        </p:xfrm>
        <a:graphic>
          <a:graphicData uri="http://schemas.openxmlformats.org/presentationml/2006/ole">
            <p:oleObj spid="_x0000_s207875" name="Equation" r:id="rId4" imgW="3302000" imgH="4191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anim calcmode="lin" valueType="num">
                                      <p:cBhvr additive="base">
                                        <p:cTn id="7" dur="500" fill="hold"/>
                                        <p:tgtEl>
                                          <p:spTgt spid="222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2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2211">
                                            <p:txEl>
                                              <p:pRg st="1" end="1"/>
                                            </p:txEl>
                                          </p:spTgt>
                                        </p:tgtEl>
                                        <p:attrNameLst>
                                          <p:attrName>style.visibility</p:attrName>
                                        </p:attrNameLst>
                                      </p:cBhvr>
                                      <p:to>
                                        <p:strVal val="visible"/>
                                      </p:to>
                                    </p:set>
                                    <p:anim calcmode="lin" valueType="num">
                                      <p:cBhvr additive="base">
                                        <p:cTn id="13" dur="500" fill="hold"/>
                                        <p:tgtEl>
                                          <p:spTgt spid="222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2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22214"/>
                                        </p:tgtEl>
                                        <p:attrNameLst>
                                          <p:attrName>style.visibility</p:attrName>
                                        </p:attrNameLst>
                                      </p:cBhvr>
                                      <p:to>
                                        <p:strVal val="visible"/>
                                      </p:to>
                                    </p:set>
                                    <p:anim calcmode="lin" valueType="num">
                                      <p:cBhvr additive="base">
                                        <p:cTn id="19" dur="500" fill="hold"/>
                                        <p:tgtEl>
                                          <p:spTgt spid="222214"/>
                                        </p:tgtEl>
                                        <p:attrNameLst>
                                          <p:attrName>ppt_x</p:attrName>
                                        </p:attrNameLst>
                                      </p:cBhvr>
                                      <p:tavLst>
                                        <p:tav tm="0">
                                          <p:val>
                                            <p:strVal val="0-#ppt_w/2"/>
                                          </p:val>
                                        </p:tav>
                                        <p:tav tm="100000">
                                          <p:val>
                                            <p:strVal val="#ppt_x"/>
                                          </p:val>
                                        </p:tav>
                                      </p:tavLst>
                                    </p:anim>
                                    <p:anim calcmode="lin" valueType="num">
                                      <p:cBhvr additive="base">
                                        <p:cTn id="20" dur="500" fill="hold"/>
                                        <p:tgtEl>
                                          <p:spTgt spid="2222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2215"/>
                                        </p:tgtEl>
                                        <p:attrNameLst>
                                          <p:attrName>style.visibility</p:attrName>
                                        </p:attrNameLst>
                                      </p:cBhvr>
                                      <p:to>
                                        <p:strVal val="visible"/>
                                      </p:to>
                                    </p:set>
                                    <p:anim calcmode="lin" valueType="num">
                                      <p:cBhvr additive="base">
                                        <p:cTn id="25" dur="500" fill="hold"/>
                                        <p:tgtEl>
                                          <p:spTgt spid="222215"/>
                                        </p:tgtEl>
                                        <p:attrNameLst>
                                          <p:attrName>ppt_x</p:attrName>
                                        </p:attrNameLst>
                                      </p:cBhvr>
                                      <p:tavLst>
                                        <p:tav tm="0">
                                          <p:val>
                                            <p:strVal val="0-#ppt_w/2"/>
                                          </p:val>
                                        </p:tav>
                                        <p:tav tm="100000">
                                          <p:val>
                                            <p:strVal val="#ppt_x"/>
                                          </p:val>
                                        </p:tav>
                                      </p:tavLst>
                                    </p:anim>
                                    <p:anim calcmode="lin" valueType="num">
                                      <p:cBhvr additive="base">
                                        <p:cTn id="26" dur="500" fill="hold"/>
                                        <p:tgtEl>
                                          <p:spTgt spid="2222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22217"/>
                                        </p:tgtEl>
                                        <p:attrNameLst>
                                          <p:attrName>style.visibility</p:attrName>
                                        </p:attrNameLst>
                                      </p:cBhvr>
                                      <p:to>
                                        <p:strVal val="visible"/>
                                      </p:to>
                                    </p:set>
                                    <p:anim calcmode="lin" valueType="num">
                                      <p:cBhvr additive="base">
                                        <p:cTn id="31" dur="500" fill="hold"/>
                                        <p:tgtEl>
                                          <p:spTgt spid="222217"/>
                                        </p:tgtEl>
                                        <p:attrNameLst>
                                          <p:attrName>ppt_x</p:attrName>
                                        </p:attrNameLst>
                                      </p:cBhvr>
                                      <p:tavLst>
                                        <p:tav tm="0">
                                          <p:val>
                                            <p:strVal val="0-#ppt_w/2"/>
                                          </p:val>
                                        </p:tav>
                                        <p:tav tm="100000">
                                          <p:val>
                                            <p:strVal val="#ppt_x"/>
                                          </p:val>
                                        </p:tav>
                                      </p:tavLst>
                                    </p:anim>
                                    <p:anim calcmode="lin" valueType="num">
                                      <p:cBhvr additive="base">
                                        <p:cTn id="32" dur="500" fill="hold"/>
                                        <p:tgtEl>
                                          <p:spTgt spid="222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utoUpdateAnimBg="0"/>
      <p:bldP spid="22221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t>Practice problems</a:t>
            </a:r>
          </a:p>
        </p:txBody>
      </p:sp>
      <p:sp>
        <p:nvSpPr>
          <p:cNvPr id="223235" name="Rectangle 3"/>
          <p:cNvSpPr>
            <a:spLocks noGrp="1" noChangeArrowheads="1"/>
          </p:cNvSpPr>
          <p:nvPr>
            <p:ph type="body" idx="1"/>
          </p:nvPr>
        </p:nvSpPr>
        <p:spPr/>
        <p:txBody>
          <a:bodyPr/>
          <a:lstStyle/>
          <a:p>
            <a:pPr>
              <a:buFont typeface="Wingdings" pitchFamily="2" charset="2"/>
              <a:buNone/>
            </a:pPr>
            <a:r>
              <a:rPr lang="en-US" sz="2800"/>
              <a:t>	1a.  If calls to your cell phone are a Poisson process with a constant rate </a:t>
            </a:r>
            <a:r>
              <a:rPr lang="en-US" sz="2800">
                <a:sym typeface="Symbol" pitchFamily="18" charset="2"/>
              </a:rPr>
              <a:t></a:t>
            </a:r>
            <a:r>
              <a:rPr lang="en-US" sz="2800"/>
              <a:t>=2 calls per hour, what’s the probability that, if you forget to turn your phone off in a 1.5 hour movie, your phone rings during that time? </a:t>
            </a:r>
          </a:p>
          <a:p>
            <a:pPr>
              <a:buFont typeface="Wingdings" pitchFamily="2" charset="2"/>
              <a:buNone/>
            </a:pPr>
            <a:r>
              <a:rPr lang="en-US" sz="2800"/>
              <a:t>	</a:t>
            </a:r>
          </a:p>
          <a:p>
            <a:pPr>
              <a:buFont typeface="Wingdings" pitchFamily="2" charset="2"/>
              <a:buNone/>
            </a:pPr>
            <a:r>
              <a:rPr lang="en-US" sz="2800"/>
              <a:t>	1b. How many phone calls do you expect to get during the movie?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 calcmode="lin" valueType="num">
                                      <p:cBhvr additive="base">
                                        <p:cTn id="7" dur="500" fill="hold"/>
                                        <p:tgtEl>
                                          <p:spTgt spid="223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3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3235">
                                            <p:txEl>
                                              <p:pRg st="1" end="1"/>
                                            </p:txEl>
                                          </p:spTgt>
                                        </p:tgtEl>
                                        <p:attrNameLst>
                                          <p:attrName>style.visibility</p:attrName>
                                        </p:attrNameLst>
                                      </p:cBhvr>
                                      <p:to>
                                        <p:strVal val="visible"/>
                                      </p:to>
                                    </p:set>
                                    <p:anim calcmode="lin" valueType="num">
                                      <p:cBhvr additive="base">
                                        <p:cTn id="13" dur="500" fill="hold"/>
                                        <p:tgtEl>
                                          <p:spTgt spid="2232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3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3235">
                                            <p:txEl>
                                              <p:pRg st="2" end="2"/>
                                            </p:txEl>
                                          </p:spTgt>
                                        </p:tgtEl>
                                        <p:attrNameLst>
                                          <p:attrName>style.visibility</p:attrName>
                                        </p:attrNameLst>
                                      </p:cBhvr>
                                      <p:to>
                                        <p:strVal val="visible"/>
                                      </p:to>
                                    </p:set>
                                    <p:anim calcmode="lin" valueType="num">
                                      <p:cBhvr additive="base">
                                        <p:cTn id="19" dur="500" fill="hold"/>
                                        <p:tgtEl>
                                          <p:spTgt spid="2232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32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t>Answer</a:t>
            </a:r>
          </a:p>
        </p:txBody>
      </p:sp>
      <p:sp>
        <p:nvSpPr>
          <p:cNvPr id="224259" name="Rectangle 3"/>
          <p:cNvSpPr>
            <a:spLocks noGrp="1" noChangeArrowheads="1"/>
          </p:cNvSpPr>
          <p:nvPr>
            <p:ph type="body" idx="1"/>
          </p:nvPr>
        </p:nvSpPr>
        <p:spPr>
          <a:xfrm>
            <a:off x="1210818" y="2017714"/>
            <a:ext cx="7957265" cy="2020887"/>
          </a:xfrm>
        </p:spPr>
        <p:txBody>
          <a:bodyPr/>
          <a:lstStyle/>
          <a:p>
            <a:pPr>
              <a:lnSpc>
                <a:spcPct val="90000"/>
              </a:lnSpc>
              <a:buFont typeface="Wingdings" pitchFamily="2" charset="2"/>
              <a:buNone/>
            </a:pPr>
            <a:r>
              <a:rPr lang="en-US" sz="2000"/>
              <a:t>	1a.  If calls to your cell phone are a Poisson process with a constant rate </a:t>
            </a:r>
            <a:r>
              <a:rPr lang="en-US" sz="2000">
                <a:sym typeface="Symbol" pitchFamily="18" charset="2"/>
              </a:rPr>
              <a:t></a:t>
            </a:r>
            <a:r>
              <a:rPr lang="en-US" sz="2000"/>
              <a:t>=2 calls per hour, what’s the probability that, if you forget to turn your phone off in a 1.5 hour movie, your phone rings during that time? </a:t>
            </a:r>
          </a:p>
          <a:p>
            <a:pPr>
              <a:lnSpc>
                <a:spcPct val="90000"/>
              </a:lnSpc>
              <a:buFont typeface="Wingdings" pitchFamily="2" charset="2"/>
              <a:buNone/>
            </a:pPr>
            <a:r>
              <a:rPr lang="en-US" sz="2000"/>
              <a:t>	X ~ Poisson (</a:t>
            </a:r>
            <a:r>
              <a:rPr lang="en-US" sz="2000">
                <a:sym typeface="Symbol" pitchFamily="18" charset="2"/>
              </a:rPr>
              <a:t></a:t>
            </a:r>
            <a:r>
              <a:rPr lang="en-US" sz="2000"/>
              <a:t>=2 calls/hour)</a:t>
            </a:r>
          </a:p>
          <a:p>
            <a:pPr>
              <a:lnSpc>
                <a:spcPct val="90000"/>
              </a:lnSpc>
              <a:buFont typeface="Wingdings" pitchFamily="2" charset="2"/>
              <a:buNone/>
            </a:pPr>
            <a:r>
              <a:rPr lang="en-US" sz="2000"/>
              <a:t>	P(X≥1)=1 – P(X=0)</a:t>
            </a:r>
          </a:p>
          <a:p>
            <a:pPr>
              <a:lnSpc>
                <a:spcPct val="90000"/>
              </a:lnSpc>
              <a:buFont typeface="Wingdings" pitchFamily="2" charset="2"/>
              <a:buNone/>
            </a:pPr>
            <a:endParaRPr lang="en-US" sz="2000">
              <a:sym typeface="Symbol" pitchFamily="18" charset="2"/>
            </a:endParaRPr>
          </a:p>
          <a:p>
            <a:pPr>
              <a:lnSpc>
                <a:spcPct val="90000"/>
              </a:lnSpc>
              <a:buFont typeface="Wingdings" pitchFamily="2" charset="2"/>
              <a:buNone/>
            </a:pPr>
            <a:endParaRPr lang="en-US" sz="2800"/>
          </a:p>
          <a:p>
            <a:pPr>
              <a:lnSpc>
                <a:spcPct val="90000"/>
              </a:lnSpc>
              <a:buFont typeface="Wingdings" pitchFamily="2" charset="2"/>
              <a:buNone/>
            </a:pPr>
            <a:endParaRPr lang="en-US" sz="2800"/>
          </a:p>
          <a:p>
            <a:pPr>
              <a:lnSpc>
                <a:spcPct val="90000"/>
              </a:lnSpc>
            </a:pPr>
            <a:endParaRPr lang="en-US" sz="1600"/>
          </a:p>
        </p:txBody>
      </p:sp>
      <p:graphicFrame>
        <p:nvGraphicFramePr>
          <p:cNvPr id="224260" name="Object 4"/>
          <p:cNvGraphicFramePr>
            <a:graphicFrameLocks noChangeAspect="1"/>
          </p:cNvGraphicFramePr>
          <p:nvPr/>
        </p:nvGraphicFramePr>
        <p:xfrm>
          <a:off x="1482236" y="4038601"/>
          <a:ext cx="5945195" cy="836613"/>
        </p:xfrm>
        <a:graphic>
          <a:graphicData uri="http://schemas.openxmlformats.org/presentationml/2006/ole">
            <p:oleObj spid="_x0000_s208898" name="Equation" r:id="rId3" imgW="2908300" imgH="419100" progId="">
              <p:embed/>
            </p:oleObj>
          </a:graphicData>
        </a:graphic>
      </p:graphicFrame>
      <p:sp>
        <p:nvSpPr>
          <p:cNvPr id="224261" name="Rectangle 5"/>
          <p:cNvSpPr>
            <a:spLocks noChangeArrowheads="1"/>
          </p:cNvSpPr>
          <p:nvPr/>
        </p:nvSpPr>
        <p:spPr bwMode="auto">
          <a:xfrm>
            <a:off x="1482236" y="4953001"/>
            <a:ext cx="3174652"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buClr>
                <a:schemeClr val="folHlink"/>
              </a:buClr>
              <a:buSzPct val="60000"/>
              <a:buFont typeface="Wingdings" pitchFamily="2" charset="2"/>
              <a:buNone/>
            </a:pPr>
            <a:r>
              <a:rPr lang="en-US">
                <a:sym typeface="Symbol" pitchFamily="18" charset="2"/>
              </a:rPr>
              <a:t></a:t>
            </a:r>
            <a:r>
              <a:rPr lang="en-US"/>
              <a:t>P(X≥1)=1 – .05 = 95% chance</a:t>
            </a:r>
          </a:p>
        </p:txBody>
      </p:sp>
      <p:sp>
        <p:nvSpPr>
          <p:cNvPr id="224262" name="Rectangle 6"/>
          <p:cNvSpPr>
            <a:spLocks noChangeArrowheads="1"/>
          </p:cNvSpPr>
          <p:nvPr/>
        </p:nvSpPr>
        <p:spPr bwMode="auto">
          <a:xfrm>
            <a:off x="1404223" y="5562601"/>
            <a:ext cx="6603026" cy="369332"/>
          </a:xfrm>
          <a:prstGeom prst="rect">
            <a:avLst/>
          </a:prstGeom>
          <a:noFill/>
          <a:ln w="9525">
            <a:noFill/>
            <a:miter lim="800000"/>
            <a:headEnd/>
            <a:tailEnd/>
          </a:ln>
          <a:effectLst/>
        </p:spPr>
        <p:txBody>
          <a:bodyPr wrap="none">
            <a:spAutoFit/>
          </a:bodyPr>
          <a:lstStyle/>
          <a:p>
            <a:pPr eaLnBrk="1" hangingPunct="1">
              <a:spcBef>
                <a:spcPct val="20000"/>
              </a:spcBef>
              <a:buClr>
                <a:schemeClr val="folHlink"/>
              </a:buClr>
              <a:buSzPct val="60000"/>
              <a:buFont typeface="Wingdings" pitchFamily="2" charset="2"/>
              <a:buNone/>
            </a:pPr>
            <a:r>
              <a:rPr lang="en-US"/>
              <a:t>1b. How many phone calls do you expect to get during the movie?</a:t>
            </a:r>
          </a:p>
        </p:txBody>
      </p:sp>
      <p:sp>
        <p:nvSpPr>
          <p:cNvPr id="224263" name="Rectangle 7"/>
          <p:cNvSpPr>
            <a:spLocks noChangeArrowheads="1"/>
          </p:cNvSpPr>
          <p:nvPr/>
        </p:nvSpPr>
        <p:spPr bwMode="auto">
          <a:xfrm>
            <a:off x="1560248" y="6170892"/>
            <a:ext cx="2198807" cy="369332"/>
          </a:xfrm>
          <a:prstGeom prst="rect">
            <a:avLst/>
          </a:prstGeom>
          <a:noFill/>
          <a:ln w="9525">
            <a:noFill/>
            <a:miter lim="800000"/>
            <a:headEnd/>
            <a:tailEnd/>
          </a:ln>
          <a:effectLst/>
        </p:spPr>
        <p:txBody>
          <a:bodyPr wrap="none" anchor="ctr">
            <a:spAutoFit/>
          </a:bodyPr>
          <a:lstStyle/>
          <a:p>
            <a:pPr eaLnBrk="1" hangingPunct="1">
              <a:tabLst>
                <a:tab pos="457200" algn="r"/>
                <a:tab pos="2743200" algn="ctr"/>
                <a:tab pos="5486400" algn="r"/>
              </a:tabLst>
            </a:pPr>
            <a:r>
              <a:rPr lang="en-US"/>
              <a:t>E(X) = </a:t>
            </a:r>
            <a:r>
              <a:rPr lang="en-US">
                <a:sym typeface="Symbol" pitchFamily="18" charset="2"/>
              </a:rPr>
              <a:t></a:t>
            </a:r>
            <a:r>
              <a:rPr lang="en-US"/>
              <a:t>t = 2(1.5) =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 calcmode="lin" valueType="num">
                                      <p:cBhvr additive="base">
                                        <p:cTn id="7" dur="500" fill="hold"/>
                                        <p:tgtEl>
                                          <p:spTgt spid="224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4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4259">
                                            <p:txEl>
                                              <p:pRg st="1" end="1"/>
                                            </p:txEl>
                                          </p:spTgt>
                                        </p:tgtEl>
                                        <p:attrNameLst>
                                          <p:attrName>style.visibility</p:attrName>
                                        </p:attrNameLst>
                                      </p:cBhvr>
                                      <p:to>
                                        <p:strVal val="visible"/>
                                      </p:to>
                                    </p:set>
                                    <p:anim calcmode="lin" valueType="num">
                                      <p:cBhvr additive="base">
                                        <p:cTn id="13" dur="500" fill="hold"/>
                                        <p:tgtEl>
                                          <p:spTgt spid="224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4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4259">
                                            <p:txEl>
                                              <p:pRg st="2" end="2"/>
                                            </p:txEl>
                                          </p:spTgt>
                                        </p:tgtEl>
                                        <p:attrNameLst>
                                          <p:attrName>style.visibility</p:attrName>
                                        </p:attrNameLst>
                                      </p:cBhvr>
                                      <p:to>
                                        <p:strVal val="visible"/>
                                      </p:to>
                                    </p:set>
                                    <p:anim calcmode="lin" valueType="num">
                                      <p:cBhvr additive="base">
                                        <p:cTn id="19" dur="500" fill="hold"/>
                                        <p:tgtEl>
                                          <p:spTgt spid="224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4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4260"/>
                                        </p:tgtEl>
                                        <p:attrNameLst>
                                          <p:attrName>style.visibility</p:attrName>
                                        </p:attrNameLst>
                                      </p:cBhvr>
                                      <p:to>
                                        <p:strVal val="visible"/>
                                      </p:to>
                                    </p:set>
                                    <p:anim calcmode="lin" valueType="num">
                                      <p:cBhvr additive="base">
                                        <p:cTn id="25" dur="500" fill="hold"/>
                                        <p:tgtEl>
                                          <p:spTgt spid="224260"/>
                                        </p:tgtEl>
                                        <p:attrNameLst>
                                          <p:attrName>ppt_x</p:attrName>
                                        </p:attrNameLst>
                                      </p:cBhvr>
                                      <p:tavLst>
                                        <p:tav tm="0">
                                          <p:val>
                                            <p:strVal val="0-#ppt_w/2"/>
                                          </p:val>
                                        </p:tav>
                                        <p:tav tm="100000">
                                          <p:val>
                                            <p:strVal val="#ppt_x"/>
                                          </p:val>
                                        </p:tav>
                                      </p:tavLst>
                                    </p:anim>
                                    <p:anim calcmode="lin" valueType="num">
                                      <p:cBhvr additive="base">
                                        <p:cTn id="26" dur="500" fill="hold"/>
                                        <p:tgtEl>
                                          <p:spTgt spid="2242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4261"/>
                                        </p:tgtEl>
                                        <p:attrNameLst>
                                          <p:attrName>style.visibility</p:attrName>
                                        </p:attrNameLst>
                                      </p:cBhvr>
                                      <p:to>
                                        <p:strVal val="visible"/>
                                      </p:to>
                                    </p:set>
                                    <p:anim calcmode="lin" valueType="num">
                                      <p:cBhvr additive="base">
                                        <p:cTn id="31" dur="500" fill="hold"/>
                                        <p:tgtEl>
                                          <p:spTgt spid="224261"/>
                                        </p:tgtEl>
                                        <p:attrNameLst>
                                          <p:attrName>ppt_x</p:attrName>
                                        </p:attrNameLst>
                                      </p:cBhvr>
                                      <p:tavLst>
                                        <p:tav tm="0">
                                          <p:val>
                                            <p:strVal val="0-#ppt_w/2"/>
                                          </p:val>
                                        </p:tav>
                                        <p:tav tm="100000">
                                          <p:val>
                                            <p:strVal val="#ppt_x"/>
                                          </p:val>
                                        </p:tav>
                                      </p:tavLst>
                                    </p:anim>
                                    <p:anim calcmode="lin" valueType="num">
                                      <p:cBhvr additive="base">
                                        <p:cTn id="32" dur="500" fill="hold"/>
                                        <p:tgtEl>
                                          <p:spTgt spid="22426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4262"/>
                                        </p:tgtEl>
                                        <p:attrNameLst>
                                          <p:attrName>style.visibility</p:attrName>
                                        </p:attrNameLst>
                                      </p:cBhvr>
                                      <p:to>
                                        <p:strVal val="visible"/>
                                      </p:to>
                                    </p:set>
                                    <p:anim calcmode="lin" valueType="num">
                                      <p:cBhvr additive="base">
                                        <p:cTn id="37" dur="500" fill="hold"/>
                                        <p:tgtEl>
                                          <p:spTgt spid="224262"/>
                                        </p:tgtEl>
                                        <p:attrNameLst>
                                          <p:attrName>ppt_x</p:attrName>
                                        </p:attrNameLst>
                                      </p:cBhvr>
                                      <p:tavLst>
                                        <p:tav tm="0">
                                          <p:val>
                                            <p:strVal val="0-#ppt_w/2"/>
                                          </p:val>
                                        </p:tav>
                                        <p:tav tm="100000">
                                          <p:val>
                                            <p:strVal val="#ppt_x"/>
                                          </p:val>
                                        </p:tav>
                                      </p:tavLst>
                                    </p:anim>
                                    <p:anim calcmode="lin" valueType="num">
                                      <p:cBhvr additive="base">
                                        <p:cTn id="38" dur="500" fill="hold"/>
                                        <p:tgtEl>
                                          <p:spTgt spid="2242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24263"/>
                                        </p:tgtEl>
                                        <p:attrNameLst>
                                          <p:attrName>style.visibility</p:attrName>
                                        </p:attrNameLst>
                                      </p:cBhvr>
                                      <p:to>
                                        <p:strVal val="visible"/>
                                      </p:to>
                                    </p:set>
                                    <p:anim calcmode="lin" valueType="num">
                                      <p:cBhvr additive="base">
                                        <p:cTn id="43" dur="500" fill="hold"/>
                                        <p:tgtEl>
                                          <p:spTgt spid="224263"/>
                                        </p:tgtEl>
                                        <p:attrNameLst>
                                          <p:attrName>ppt_x</p:attrName>
                                        </p:attrNameLst>
                                      </p:cBhvr>
                                      <p:tavLst>
                                        <p:tav tm="0">
                                          <p:val>
                                            <p:strVal val="0-#ppt_w/2"/>
                                          </p:val>
                                        </p:tav>
                                        <p:tav tm="100000">
                                          <p:val>
                                            <p:strVal val="#ppt_x"/>
                                          </p:val>
                                        </p:tav>
                                      </p:tavLst>
                                    </p:anim>
                                    <p:anim calcmode="lin" valueType="num">
                                      <p:cBhvr additive="base">
                                        <p:cTn id="44" dur="500" fill="hold"/>
                                        <p:tgtEl>
                                          <p:spTgt spid="2242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autoUpdateAnimBg="0"/>
      <p:bldP spid="224261" grpId="0" autoUpdateAnimBg="0"/>
      <p:bldP spid="224262" grpId="0" autoUpdateAnimBg="0"/>
      <p:bldP spid="224263"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pic>
        <p:nvPicPr>
          <p:cNvPr id="101378" name="Picture 2"/>
          <p:cNvPicPr>
            <a:picLocks noGrp="1" noChangeAspect="1" noChangeArrowheads="1"/>
          </p:cNvPicPr>
          <p:nvPr>
            <p:ph idx="1"/>
          </p:nvPr>
        </p:nvPicPr>
        <p:blipFill>
          <a:blip r:embed="rId2" cstate="print"/>
          <a:srcRect/>
          <a:stretch>
            <a:fillRect/>
          </a:stretch>
        </p:blipFill>
        <p:spPr bwMode="auto">
          <a:xfrm>
            <a:off x="68044" y="1084219"/>
            <a:ext cx="9234122" cy="50608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74092"/>
            <a:ext cx="8425339" cy="1049992"/>
          </a:xfrm>
        </p:spPr>
        <p:txBody>
          <a:bodyPr>
            <a:normAutofit/>
          </a:bodyPr>
          <a:lstStyle/>
          <a:p>
            <a:pPr algn="l"/>
            <a:r>
              <a:rPr lang="en-US" sz="4000" dirty="0" smtClean="0">
                <a:solidFill>
                  <a:srgbClr val="A50021"/>
                </a:solidFill>
                <a:latin typeface="Times New Roman" pitchFamily="18" charset="0"/>
                <a:cs typeface="Times New Roman" pitchFamily="18" charset="0"/>
              </a:rPr>
              <a:t>The Poisson Distribution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83318" y="971550"/>
            <a:ext cx="8425339" cy="2829983"/>
          </a:xfrm>
        </p:spPr>
        <p:txBody>
          <a:bodyPr>
            <a:noAutofit/>
          </a:bodyPr>
          <a:lstStyle/>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Properties of Poisson process</a:t>
            </a:r>
          </a:p>
          <a:p>
            <a:pPr marL="274320" lvl="1" indent="-274320" algn="just">
              <a:buClr>
                <a:schemeClr val="accent3"/>
              </a:buClr>
              <a:buSzPct val="95000"/>
            </a:pPr>
            <a:r>
              <a:rPr lang="en-US" sz="1800" dirty="0" smtClean="0">
                <a:latin typeface="Times New Roman" panose="02020603050405020304" pitchFamily="18" charset="0"/>
                <a:cs typeface="Times New Roman" panose="02020603050405020304" pitchFamily="18" charset="0"/>
              </a:rPr>
              <a:t>The number of outcomes in one time interval is independent of the number that occurs in any other disjoint interval [</a:t>
            </a:r>
            <a:r>
              <a:rPr lang="en-US" sz="1800" dirty="0" smtClean="0">
                <a:solidFill>
                  <a:srgbClr val="0B5ED7"/>
                </a:solidFill>
                <a:latin typeface="Times New Roman" panose="02020603050405020304" pitchFamily="18" charset="0"/>
                <a:cs typeface="Times New Roman" panose="02020603050405020304" pitchFamily="18" charset="0"/>
              </a:rPr>
              <a:t>Poisson process has no memory</a:t>
            </a:r>
            <a:r>
              <a:rPr lang="en-US" sz="1800" dirty="0" smtClean="0">
                <a:latin typeface="Times New Roman" panose="02020603050405020304" pitchFamily="18" charset="0"/>
                <a:cs typeface="Times New Roman" panose="02020603050405020304" pitchFamily="18" charset="0"/>
              </a:rPr>
              <a:t>]</a:t>
            </a:r>
          </a:p>
          <a:p>
            <a:pPr marL="274320" lvl="1" indent="-274320" algn="just">
              <a:buClr>
                <a:schemeClr val="accent3"/>
              </a:buClr>
              <a:buSzPct val="95000"/>
            </a:pPr>
            <a:r>
              <a:rPr lang="en-US" sz="1800" dirty="0" smtClean="0">
                <a:latin typeface="Times New Roman" panose="02020603050405020304" pitchFamily="18" charset="0"/>
                <a:cs typeface="Times New Roman" panose="02020603050405020304" pitchFamily="18" charset="0"/>
              </a:rPr>
              <a:t>The probability that a single outcome will occur during a very short interval is proportional to the length of the time interval and does not depend on the number of outcomes occurring outside this time interval.</a:t>
            </a:r>
          </a:p>
          <a:p>
            <a:pPr marL="274320" lvl="1" indent="-274320" algn="just">
              <a:buClr>
                <a:schemeClr val="accent3"/>
              </a:buClr>
              <a:buSzPct val="95000"/>
            </a:pPr>
            <a:r>
              <a:rPr lang="en-US" sz="1800" dirty="0" smtClean="0">
                <a:latin typeface="Times New Roman" panose="02020603050405020304" pitchFamily="18" charset="0"/>
                <a:cs typeface="Times New Roman" panose="02020603050405020304" pitchFamily="18" charset="0"/>
              </a:rPr>
              <a:t>The probability that more than one outcome will occur in such a short time interval is negligible.</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750467" y="3634250"/>
                <a:ext cx="7734300" cy="288085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prstClr val="black"/>
                    </a:solidFill>
                  </a:rPr>
                  <a:t>The probability distribution of the Poisson random variable </a:t>
                </a:r>
                <a14:m>
                  <m:oMath xmlns:m="http://schemas.openxmlformats.org/officeDocument/2006/math">
                    <m:r>
                      <a:rPr lang="en-US" b="0" i="1" dirty="0" smtClean="0">
                        <a:solidFill>
                          <a:prstClr val="black"/>
                        </a:solidFill>
                        <a:latin typeface="Cambria Math"/>
                      </a:rPr>
                      <m:t>𝑋</m:t>
                    </m:r>
                  </m:oMath>
                </a14:m>
                <a:r>
                  <a:rPr lang="en-US" sz="2000" dirty="0" smtClean="0">
                    <a:solidFill>
                      <a:prstClr val="black"/>
                    </a:solidFill>
                    <a:latin typeface="Times New Roman" panose="02020603050405020304" pitchFamily="18" charset="0"/>
                    <a:cs typeface="Times New Roman" panose="02020603050405020304" pitchFamily="18" charset="0"/>
                  </a:rPr>
                  <a:t>, representing the number of outcomes occurring in a given time interval </a:t>
                </a:r>
                <a14:m>
                  <m:oMath xmlns:m="http://schemas.openxmlformats.org/officeDocument/2006/math">
                    <m:r>
                      <a:rPr lang="en-US" sz="2000" i="1" dirty="0" smtClean="0">
                        <a:solidFill>
                          <a:prstClr val="black"/>
                        </a:solidFill>
                        <a:latin typeface="Cambria Math" panose="02040503050406030204" pitchFamily="18" charset="0"/>
                        <a:cs typeface="Times New Roman" panose="02020603050405020304" pitchFamily="18" charset="0"/>
                      </a:rPr>
                      <m:t>𝑡</m:t>
                    </m:r>
                  </m:oMath>
                </a14:m>
                <a:r>
                  <a:rPr lang="en-US" sz="2000" dirty="0" smtClean="0">
                    <a:solidFill>
                      <a:prstClr val="black"/>
                    </a:solidFill>
                    <a:latin typeface="Times New Roman" panose="02020603050405020304" pitchFamily="18" charset="0"/>
                    <a:cs typeface="Times New Roman" panose="02020603050405020304" pitchFamily="18" charset="0"/>
                  </a:rPr>
                  <a:t>, is</a:t>
                </a:r>
              </a:p>
              <a:p>
                <a:pPr algn="just"/>
                <a:endParaRPr lang="en-US" dirty="0" smtClean="0">
                  <a:solidFill>
                    <a:prstClr val="black"/>
                  </a:solidFill>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i="1" smtClean="0">
                              <a:solidFill>
                                <a:prstClr val="black"/>
                              </a:solidFill>
                              <a:latin typeface="Cambria Math"/>
                            </a:rPr>
                            <m:t>𝑥</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𝜆</m:t>
                          </m:r>
                          <m:r>
                            <a:rPr lang="en-US" b="0" i="1" smtClean="0">
                              <a:solidFill>
                                <a:prstClr val="black"/>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𝑋</m:t>
                          </m:r>
                          <m:r>
                            <a:rPr lang="en-US" b="0" i="1" smtClean="0">
                              <a:solidFill>
                                <a:schemeClr val="tx1"/>
                              </a:solidFill>
                              <a:latin typeface="Cambria Math" panose="02040503050406030204" pitchFamily="18" charset="0"/>
                            </a:rPr>
                            <m:t>=</m:t>
                          </m:r>
                          <m:r>
                            <a:rPr lang="en-US" b="0" i="1" smtClean="0">
                              <a:solidFill>
                                <a:schemeClr val="tx1"/>
                              </a:solidFill>
                              <a:latin typeface="Cambria Math"/>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𝜆</m:t>
                              </m:r>
                              <m:r>
                                <a:rPr lang="en-US" b="0" i="1" smtClean="0">
                                  <a:solidFill>
                                    <a:schemeClr val="tx1"/>
                                  </a:solidFill>
                                  <a:latin typeface="Cambria Math" panose="02040503050406030204" pitchFamily="18" charset="0"/>
                                  <a:ea typeface="Cambria Math" panose="02040503050406030204" pitchFamily="18" charset="0"/>
                                </a:rPr>
                                <m:t>𝑡</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rPr>
                                <m:t>)</m:t>
                              </m:r>
                            </m:e>
                            <m:sup>
                              <m:r>
                                <a:rPr lang="en-US" b="0" i="1" smtClean="0">
                                  <a:solidFill>
                                    <a:schemeClr val="tx1"/>
                                  </a:solidFill>
                                  <a:latin typeface="Cambria Math"/>
                                </a:rPr>
                                <m:t>𝑥</m:t>
                              </m:r>
                            </m:sup>
                          </m:sSup>
                        </m:num>
                        <m:den>
                          <m:r>
                            <a:rPr lang="en-US" b="0" i="1" smtClean="0">
                              <a:solidFill>
                                <a:schemeClr val="tx1"/>
                              </a:solidFill>
                              <a:latin typeface="Cambria Math"/>
                            </a:rPr>
                            <m:t>𝑥</m:t>
                          </m:r>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 </m:t>
                      </m:r>
                      <m:r>
                        <a:rPr lang="en-US" b="0" i="1" smtClean="0">
                          <a:solidFill>
                            <a:schemeClr val="tx1"/>
                          </a:solidFill>
                          <a:latin typeface="Cambria Math"/>
                        </a:rPr>
                        <m:t>𝑥</m:t>
                      </m:r>
                      <m:r>
                        <a:rPr lang="en-US" b="0" i="1" smtClean="0">
                          <a:solidFill>
                            <a:schemeClr val="tx1"/>
                          </a:solidFill>
                          <a:latin typeface="Cambria Math" panose="02040503050406030204" pitchFamily="18" charset="0"/>
                        </a:rPr>
                        <m:t>=0, 1,……</m:t>
                      </m:r>
                    </m:oMath>
                  </m:oMathPara>
                </a14:m>
                <a:endParaRPr lang="en-IN" dirty="0" smtClean="0">
                  <a:solidFill>
                    <a:srgbClr val="A50021"/>
                  </a:solidFill>
                </a:endParaRPr>
              </a:p>
              <a:p>
                <a:pPr algn="just"/>
                <a:endParaRPr lang="en-IN" dirty="0" smtClean="0">
                  <a:solidFill>
                    <a:srgbClr val="A50021"/>
                  </a:solidFill>
                </a:endParaRPr>
              </a:p>
              <a:p>
                <a:pPr algn="ctr"/>
                <a:r>
                  <a:rPr lang="en-IN" dirty="0" smtClean="0">
                    <a:solidFill>
                      <a:schemeClr val="tx1"/>
                    </a:solidFill>
                  </a:rPr>
                  <a:t>where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𝜆</m:t>
                    </m:r>
                  </m:oMath>
                </a14:m>
                <a:r>
                  <a:rPr lang="en-IN" dirty="0" smtClean="0">
                    <a:solidFill>
                      <a:schemeClr val="tx1"/>
                    </a:solidFill>
                  </a:rPr>
                  <a:t> is the average number of outcomes per unit time and </a:t>
                </a:r>
                <a14:m>
                  <m:oMath xmlns:m="http://schemas.openxmlformats.org/officeDocument/2006/math">
                    <m:r>
                      <a:rPr lang="en-IN" i="1" dirty="0" smtClean="0">
                        <a:solidFill>
                          <a:schemeClr val="tx1"/>
                        </a:solidFill>
                        <a:latin typeface="Cambria Math" panose="02040503050406030204" pitchFamily="18" charset="0"/>
                      </a:rPr>
                      <m:t>𝑒</m:t>
                    </m:r>
                    <m:r>
                      <a:rPr lang="en-IN" i="1" dirty="0" smtClean="0">
                        <a:solidFill>
                          <a:schemeClr val="tx1"/>
                        </a:solidFill>
                        <a:latin typeface="Cambria Math" panose="02040503050406030204" pitchFamily="18" charset="0"/>
                      </a:rPr>
                      <m:t>=2.71828…</m:t>
                    </m:r>
                  </m:oMath>
                </a14:m>
                <a:endParaRPr lang="en-IN"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750467" y="3634250"/>
                <a:ext cx="7734300" cy="2880850"/>
              </a:xfrm>
              <a:prstGeom prst="rect">
                <a:avLst/>
              </a:prstGeom>
              <a:blipFill rotWithShape="1">
                <a:blip r:embed="rId2"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748452" y="3621878"/>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4.7: </a:t>
            </a:r>
            <a:r>
              <a:rPr lang="en-US" sz="2000" b="1" dirty="0" smtClean="0">
                <a:solidFill>
                  <a:prstClr val="black"/>
                </a:solidFill>
                <a:latin typeface="Times New Roman" pitchFamily="18" charset="0"/>
                <a:cs typeface="Times New Roman" pitchFamily="18" charset="0"/>
              </a:rPr>
              <a:t>Poisson distribution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1559945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9914" y="1405703"/>
                <a:ext cx="8425339" cy="5068576"/>
              </a:xfrm>
            </p:spPr>
            <p:txBody>
              <a:bodyPr>
                <a:normAutofit fontScale="92500" lnSpcReduction="10000"/>
              </a:bodyPr>
              <a:lstStyle/>
              <a:p>
                <a:pPr marL="0" lvl="1" indent="0" algn="just">
                  <a:buClr>
                    <a:schemeClr val="accent3"/>
                  </a:buClr>
                  <a:buSzPct val="95000"/>
                  <a:buNone/>
                </a:pPr>
                <a:r>
                  <a:rPr lang="en-US" sz="1900" dirty="0" smtClean="0">
                    <a:latin typeface="Times New Roman" panose="02020603050405020304" pitchFamily="18" charset="0"/>
                    <a:cs typeface="Times New Roman" panose="02020603050405020304" pitchFamily="18" charset="0"/>
                  </a:rPr>
                  <a:t>Given a random variable </a:t>
                </a:r>
                <a:r>
                  <a:rPr lang="en-US" sz="1900" i="1" dirty="0" smtClean="0">
                    <a:latin typeface="Times New Roman" panose="02020603050405020304" pitchFamily="18" charset="0"/>
                    <a:cs typeface="Times New Roman" panose="02020603050405020304" pitchFamily="18" charset="0"/>
                  </a:rPr>
                  <a:t>X</a:t>
                </a:r>
                <a:r>
                  <a:rPr lang="en-US" sz="1900" dirty="0" smtClean="0">
                    <a:latin typeface="Times New Roman" panose="02020603050405020304" pitchFamily="18" charset="0"/>
                    <a:cs typeface="Times New Roman" panose="02020603050405020304" pitchFamily="18" charset="0"/>
                  </a:rPr>
                  <a:t> in an experiment, we have denoted </a:t>
                </a:r>
                <a14:m>
                  <m:oMath xmlns:m="http://schemas.openxmlformats.org/officeDocument/2006/math">
                    <m:r>
                      <a:rPr lang="en-US" sz="1900" b="0" i="1" smtClean="0">
                        <a:latin typeface="Cambria Math" panose="02040503050406030204" pitchFamily="18" charset="0"/>
                        <a:cs typeface="Times New Roman" panose="02020603050405020304" pitchFamily="18" charset="0"/>
                      </a:rPr>
                      <m:t>𝑓</m:t>
                    </m:r>
                    <m:d>
                      <m:dPr>
                        <m:ctrlPr>
                          <a:rPr lang="en-US" sz="1900" b="0" i="1" smtClean="0">
                            <a:latin typeface="Cambria Math" panose="02040503050406030204" pitchFamily="18" charset="0"/>
                            <a:cs typeface="Times New Roman" panose="02020603050405020304" pitchFamily="18" charset="0"/>
                          </a:rPr>
                        </m:ctrlPr>
                      </m:dPr>
                      <m:e>
                        <m:r>
                          <a:rPr lang="en-US" sz="1900" b="0" i="1" smtClean="0">
                            <a:latin typeface="Cambria Math"/>
                            <a:cs typeface="Times New Roman" panose="02020603050405020304" pitchFamily="18" charset="0"/>
                          </a:rPr>
                          <m:t>𝑥</m:t>
                        </m:r>
                      </m:e>
                    </m:d>
                    <m:r>
                      <a:rPr lang="en-US" sz="1900" b="0" i="1" smtClean="0">
                        <a:latin typeface="Cambria Math" panose="02040503050406030204" pitchFamily="18" charset="0"/>
                        <a:cs typeface="Times New Roman" panose="02020603050405020304" pitchFamily="18" charset="0"/>
                      </a:rPr>
                      <m:t>=</m:t>
                    </m:r>
                    <m:r>
                      <a:rPr lang="en-US" sz="1900" b="0" i="1" smtClean="0">
                        <a:latin typeface="Cambria Math" panose="02040503050406030204" pitchFamily="18" charset="0"/>
                        <a:cs typeface="Times New Roman" panose="02020603050405020304" pitchFamily="18" charset="0"/>
                      </a:rPr>
                      <m:t>𝑃</m:t>
                    </m:r>
                    <m:d>
                      <m:dPr>
                        <m:ctrlPr>
                          <a:rPr lang="en-US" sz="1900" b="0" i="1" smtClean="0">
                            <a:latin typeface="Cambria Math" panose="02040503050406030204" pitchFamily="18" charset="0"/>
                            <a:cs typeface="Times New Roman" panose="02020603050405020304" pitchFamily="18" charset="0"/>
                          </a:rPr>
                        </m:ctrlPr>
                      </m:dPr>
                      <m:e>
                        <m:r>
                          <a:rPr lang="en-US" sz="1900" b="0" i="1" smtClean="0">
                            <a:latin typeface="Cambria Math"/>
                            <a:cs typeface="Times New Roman" panose="02020603050405020304" pitchFamily="18" charset="0"/>
                          </a:rPr>
                          <m:t>𝑋</m:t>
                        </m:r>
                        <m:r>
                          <a:rPr lang="en-US" sz="1900" b="0" i="1" smtClean="0">
                            <a:latin typeface="Cambria Math" panose="02040503050406030204" pitchFamily="18" charset="0"/>
                            <a:cs typeface="Times New Roman" panose="02020603050405020304" pitchFamily="18" charset="0"/>
                          </a:rPr>
                          <m:t>=</m:t>
                        </m:r>
                        <m:r>
                          <a:rPr lang="en-US" sz="1900" b="0" i="1" smtClean="0">
                            <a:latin typeface="Cambria Math"/>
                            <a:cs typeface="Times New Roman" panose="02020603050405020304" pitchFamily="18" charset="0"/>
                          </a:rPr>
                          <m:t>𝑥</m:t>
                        </m:r>
                      </m:e>
                    </m:d>
                    <m:r>
                      <a:rPr lang="en-US" sz="1900" b="0" i="1" smtClean="0">
                        <a:latin typeface="Cambria Math" panose="02040503050406030204" pitchFamily="18" charset="0"/>
                        <a:cs typeface="Times New Roman" panose="02020603050405020304" pitchFamily="18" charset="0"/>
                      </a:rPr>
                      <m:t>,</m:t>
                    </m:r>
                  </m:oMath>
                </a14:m>
                <a:r>
                  <a:rPr lang="en-US" sz="1900" dirty="0" smtClean="0">
                    <a:latin typeface="Times New Roman" panose="02020603050405020304" pitchFamily="18" charset="0"/>
                    <a:cs typeface="Times New Roman" panose="02020603050405020304" pitchFamily="18" charset="0"/>
                  </a:rPr>
                  <a:t> the probability that </a:t>
                </a:r>
                <a14:m>
                  <m:oMath xmlns:m="http://schemas.openxmlformats.org/officeDocument/2006/math">
                    <m:r>
                      <a:rPr lang="en-US" sz="1900" b="0" i="1" smtClean="0">
                        <a:latin typeface="Cambria Math"/>
                        <a:cs typeface="Times New Roman" panose="02020603050405020304" pitchFamily="18" charset="0"/>
                      </a:rPr>
                      <m:t>𝑋</m:t>
                    </m:r>
                    <m:r>
                      <a:rPr lang="en-US" sz="1900" b="0" i="1" smtClean="0">
                        <a:latin typeface="Cambria Math" panose="02040503050406030204" pitchFamily="18" charset="0"/>
                        <a:cs typeface="Times New Roman" panose="02020603050405020304" pitchFamily="18" charset="0"/>
                      </a:rPr>
                      <m:t>=</m:t>
                    </m:r>
                    <m:r>
                      <a:rPr lang="en-US" sz="1900" b="0" i="1" smtClean="0">
                        <a:latin typeface="Cambria Math"/>
                        <a:cs typeface="Times New Roman" panose="02020603050405020304" pitchFamily="18" charset="0"/>
                      </a:rPr>
                      <m:t>𝑥</m:t>
                    </m:r>
                  </m:oMath>
                </a14:m>
                <a:r>
                  <a:rPr lang="en-US" sz="1900" dirty="0" smtClean="0">
                    <a:latin typeface="Times New Roman" panose="02020603050405020304" pitchFamily="18" charset="0"/>
                    <a:cs typeface="Times New Roman" panose="02020603050405020304" pitchFamily="18" charset="0"/>
                  </a:rPr>
                  <a:t>. For discrete events </a:t>
                </a:r>
                <a14:m>
                  <m:oMath xmlns:m="http://schemas.openxmlformats.org/officeDocument/2006/math">
                    <m:r>
                      <a:rPr lang="en-US" sz="1900" b="0" i="1" smtClean="0">
                        <a:latin typeface="Cambria Math" panose="02040503050406030204" pitchFamily="18" charset="0"/>
                        <a:cs typeface="Times New Roman" panose="02020603050405020304" pitchFamily="18" charset="0"/>
                      </a:rPr>
                      <m:t>𝑓</m:t>
                    </m:r>
                    <m:d>
                      <m:dPr>
                        <m:ctrlPr>
                          <a:rPr lang="en-US" sz="1900" b="0" i="1" smtClean="0">
                            <a:latin typeface="Cambria Math" panose="02040503050406030204" pitchFamily="18" charset="0"/>
                            <a:cs typeface="Times New Roman" panose="02020603050405020304" pitchFamily="18" charset="0"/>
                          </a:rPr>
                        </m:ctrlPr>
                      </m:dPr>
                      <m:e>
                        <m:r>
                          <a:rPr lang="en-US" sz="1900" b="0" i="1" smtClean="0">
                            <a:latin typeface="Cambria Math"/>
                            <a:cs typeface="Times New Roman" panose="02020603050405020304" pitchFamily="18" charset="0"/>
                          </a:rPr>
                          <m:t>𝑥</m:t>
                        </m:r>
                      </m:e>
                    </m:d>
                    <m:r>
                      <a:rPr lang="en-US" sz="1900" b="0" i="1" smtClean="0">
                        <a:latin typeface="Cambria Math" panose="02040503050406030204" pitchFamily="18" charset="0"/>
                        <a:cs typeface="Times New Roman" panose="02020603050405020304" pitchFamily="18" charset="0"/>
                      </a:rPr>
                      <m:t>=0</m:t>
                    </m:r>
                  </m:oMath>
                </a14:m>
                <a:r>
                  <a:rPr lang="en-US" sz="1900" dirty="0" smtClean="0">
                    <a:latin typeface="Times New Roman" panose="02020603050405020304" pitchFamily="18" charset="0"/>
                    <a:cs typeface="Times New Roman" panose="02020603050405020304" pitchFamily="18" charset="0"/>
                  </a:rPr>
                  <a:t> for all values of </a:t>
                </a:r>
                <a14:m>
                  <m:oMath xmlns:m="http://schemas.openxmlformats.org/officeDocument/2006/math">
                    <m:r>
                      <a:rPr lang="en-US" sz="1900" b="0" i="1" smtClean="0">
                        <a:latin typeface="Cambria Math"/>
                        <a:cs typeface="Times New Roman" panose="02020603050405020304" pitchFamily="18" charset="0"/>
                      </a:rPr>
                      <m:t>𝑥</m:t>
                    </m:r>
                  </m:oMath>
                </a14:m>
                <a:r>
                  <a:rPr lang="en-US" sz="1900" dirty="0" smtClean="0">
                    <a:latin typeface="Times New Roman" panose="02020603050405020304" pitchFamily="18" charset="0"/>
                    <a:cs typeface="Times New Roman" panose="02020603050405020304" pitchFamily="18" charset="0"/>
                  </a:rPr>
                  <a:t> except </a:t>
                </a:r>
                <a14:m>
                  <m:oMath xmlns:m="http://schemas.openxmlformats.org/officeDocument/2006/math">
                    <m:r>
                      <a:rPr lang="en-US" sz="1900" b="0" i="1" smtClean="0">
                        <a:latin typeface="Cambria Math"/>
                        <a:cs typeface="Times New Roman" panose="02020603050405020304" pitchFamily="18" charset="0"/>
                      </a:rPr>
                      <m:t>𝑥</m:t>
                    </m:r>
                    <m:r>
                      <a:rPr lang="en-US" sz="1900" b="0" i="1" smtClean="0">
                        <a:latin typeface="Cambria Math" panose="02040503050406030204" pitchFamily="18" charset="0"/>
                        <a:cs typeface="Times New Roman" panose="02020603050405020304" pitchFamily="18" charset="0"/>
                      </a:rPr>
                      <m:t>=0,</m:t>
                    </m:r>
                    <m:r>
                      <a:rPr lang="en-US" sz="1900" b="0" i="1" smtClean="0">
                        <a:latin typeface="Cambria Math"/>
                        <a:cs typeface="Times New Roman" panose="02020603050405020304" pitchFamily="18" charset="0"/>
                      </a:rPr>
                      <m:t> </m:t>
                    </m:r>
                    <m:r>
                      <a:rPr lang="en-US" sz="1900" b="0" i="1" smtClean="0">
                        <a:latin typeface="Cambria Math" panose="02040503050406030204" pitchFamily="18" charset="0"/>
                        <a:cs typeface="Times New Roman" panose="02020603050405020304" pitchFamily="18" charset="0"/>
                      </a:rPr>
                      <m:t>1,</m:t>
                    </m:r>
                    <m:r>
                      <a:rPr lang="en-US" sz="1900" b="0" i="1" smtClean="0">
                        <a:latin typeface="Cambria Math"/>
                        <a:cs typeface="Times New Roman" panose="02020603050405020304" pitchFamily="18" charset="0"/>
                      </a:rPr>
                      <m:t> </m:t>
                    </m:r>
                    <m:r>
                      <a:rPr lang="en-US" sz="1900" b="0" i="1" smtClean="0">
                        <a:latin typeface="Cambria Math" panose="02040503050406030204" pitchFamily="18" charset="0"/>
                        <a:cs typeface="Times New Roman" panose="02020603050405020304" pitchFamily="18" charset="0"/>
                      </a:rPr>
                      <m:t>2,…..</m:t>
                    </m:r>
                  </m:oMath>
                </a14:m>
                <a:endParaRPr lang="en-US" sz="19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900" dirty="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Properties of discrete probability distribution</a:t>
                </a:r>
              </a:p>
              <a:p>
                <a:pPr marL="457200" lvl="1" indent="-457200" algn="just">
                  <a:buClr>
                    <a:schemeClr val="accent3"/>
                  </a:buClr>
                  <a:buSzPct val="95000"/>
                  <a:buFont typeface="+mj-lt"/>
                  <a:buAutoNum type="arabicPeriod"/>
                </a:pPr>
                <a14:m>
                  <m:oMath xmlns:m="http://schemas.openxmlformats.org/officeDocument/2006/math">
                    <m:r>
                      <a:rPr lang="en-US" sz="2000" b="0" i="1" smtClean="0">
                        <a:latin typeface="Cambria Math" panose="02040503050406030204" pitchFamily="18" charset="0"/>
                        <a:cs typeface="Times New Roman" panose="02020603050405020304" pitchFamily="18" charset="0"/>
                      </a:rPr>
                      <m:t>0</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US" sz="200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nary>
                      <m:naryPr>
                        <m:chr m:val="∑"/>
                        <m:subHide m:val="on"/>
                        <m:supHide m:val="on"/>
                        <m:ctrlPr>
                          <a:rPr lang="en-US" sz="2000" i="1" smtClean="0">
                            <a:latin typeface="Cambria Math" panose="02040503050406030204" pitchFamily="18" charset="0"/>
                            <a:cs typeface="Times New Roman" panose="02020603050405020304" pitchFamily="18" charset="0"/>
                          </a:rPr>
                        </m:ctrlPr>
                      </m:naryPr>
                      <m:sub/>
                      <m:sup/>
                      <m:e>
                        <m:r>
                          <a:rPr lang="en-US" sz="2000" b="0" i="1" smtClean="0">
                            <a:latin typeface="Cambria Math" panose="02040503050406030204" pitchFamily="18" charset="0"/>
                            <a:cs typeface="Times New Roman" panose="02020603050405020304" pitchFamily="18" charset="0"/>
                          </a:rPr>
                          <m:t>𝑓</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=1</m:t>
                        </m:r>
                      </m:e>
                    </m:nary>
                  </m:oMath>
                </a14:m>
                <a:endParaRPr lang="en-US" sz="200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bHide m:val="on"/>
                        <m:supHide m:val="on"/>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sz="2000" b="0" i="1" smtClean="0">
                            <a:latin typeface="Cambria Math"/>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US" sz="2000" dirty="0" smtClean="0">
                    <a:latin typeface="Times New Roman" panose="02020603050405020304" pitchFamily="18" charset="0"/>
                    <a:cs typeface="Times New Roman" panose="02020603050405020304" pitchFamily="18" charset="0"/>
                  </a:rPr>
                  <a:t>                                       [ is the </a:t>
                </a:r>
                <a:r>
                  <a:rPr lang="en-US" sz="2000" dirty="0" smtClean="0">
                    <a:solidFill>
                      <a:srgbClr val="0B5ED7"/>
                    </a:solidFill>
                    <a:latin typeface="Times New Roman" panose="02020603050405020304" pitchFamily="18" charset="0"/>
                    <a:cs typeface="Times New Roman" panose="02020603050405020304" pitchFamily="18" charset="0"/>
                  </a:rPr>
                  <a:t>mean</a:t>
                </a:r>
                <a:r>
                  <a:rPr lang="en-US" sz="2000" dirty="0" smtClean="0">
                    <a:latin typeface="Times New Roman" panose="02020603050405020304" pitchFamily="18" charset="0"/>
                    <a:cs typeface="Times New Roman" panose="02020603050405020304" pitchFamily="18" charset="0"/>
                  </a:rPr>
                  <a:t> ]</a:t>
                </a:r>
              </a:p>
              <a:p>
                <a:pPr marL="457200" lvl="1" indent="-457200" algn="just">
                  <a:buClr>
                    <a:schemeClr val="accent3"/>
                  </a:buClr>
                  <a:buSzPct val="95000"/>
                  <a:buFont typeface="+mj-lt"/>
                  <a:buAutoNum type="arabicPeriod"/>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2000" b="0" i="0" smtClean="0">
                        <a:latin typeface="Cambria Math" panose="02040503050406030204" pitchFamily="18" charset="0"/>
                        <a:ea typeface="Cambria Math" panose="02040503050406030204" pitchFamily="18" charset="0"/>
                        <a:cs typeface="Times New Roman" panose="02020603050405020304" pitchFamily="18" charset="0"/>
                      </a:rPr>
                      <m:t>= </m:t>
                    </m:r>
                    <m:nary>
                      <m:naryPr>
                        <m:chr m:val="∑"/>
                        <m:subHide m:val="on"/>
                        <m:supHide m:val="on"/>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e>
                            </m:d>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 is the </a:t>
                </a:r>
                <a:r>
                  <a:rPr lang="en-US" sz="2000" dirty="0" smtClean="0">
                    <a:solidFill>
                      <a:srgbClr val="0B5ED7"/>
                    </a:solidFill>
                    <a:latin typeface="Times New Roman" panose="02020603050405020304" pitchFamily="18" charset="0"/>
                    <a:cs typeface="Times New Roman" panose="02020603050405020304" pitchFamily="18" charset="0"/>
                  </a:rPr>
                  <a:t>variance</a:t>
                </a:r>
                <a:r>
                  <a:rPr lang="en-US" sz="2000" dirty="0" smtClean="0">
                    <a:latin typeface="Times New Roman" panose="02020603050405020304" pitchFamily="18" charset="0"/>
                    <a:cs typeface="Times New Roman" panose="02020603050405020304" pitchFamily="18" charset="0"/>
                  </a:rPr>
                  <a:t> ]</a:t>
                </a:r>
              </a:p>
              <a:p>
                <a:pPr marL="1554480" lvl="5" indent="-457200" algn="just">
                  <a:buSzPct val="950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In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2, 3 </m:t>
                    </m:r>
                    <m:r>
                      <a:rPr lang="en-US" sz="2000" i="1" dirty="0" smtClean="0">
                        <a:latin typeface="Cambria Math" panose="02040503050406030204" pitchFamily="18" charset="0"/>
                        <a:cs typeface="Times New Roman" panose="02020603050405020304" pitchFamily="18" charset="0"/>
                      </a:rPr>
                      <m:t>𝑎𝑛𝑑</m:t>
                    </m:r>
                    <m:r>
                      <a:rPr lang="en-US" sz="2000" i="1" dirty="0" smtClean="0">
                        <a:latin typeface="Cambria Math" panose="02040503050406030204" pitchFamily="18" charset="0"/>
                        <a:cs typeface="Times New Roman" panose="02020603050405020304" pitchFamily="18" charset="0"/>
                      </a:rPr>
                      <m:t> 4, </m:t>
                    </m:r>
                  </m:oMath>
                </a14:m>
                <a:r>
                  <a:rPr lang="en-US" sz="2000" dirty="0" smtClean="0">
                    <a:latin typeface="Times New Roman" panose="02020603050405020304" pitchFamily="18" charset="0"/>
                    <a:cs typeface="Times New Roman" panose="02020603050405020304" pitchFamily="18" charset="0"/>
                  </a:rPr>
                  <a:t>summation is extended for all possible discrete values of </a:t>
                </a:r>
                <a14:m>
                  <m:oMath xmlns:m="http://schemas.openxmlformats.org/officeDocument/2006/math">
                    <m:r>
                      <a:rPr lang="en-US" sz="2000" b="0" i="1" dirty="0" smtClean="0">
                        <a:latin typeface="Cambria Math"/>
                        <a:cs typeface="Times New Roman" panose="02020603050405020304" pitchFamily="18" charset="0"/>
                      </a:rPr>
                      <m:t>𝑥</m:t>
                    </m:r>
                  </m:oMath>
                </a14:m>
                <a:r>
                  <a:rPr lang="en-US" sz="2000" dirty="0" smtClean="0">
                    <a:latin typeface="Times New Roman" panose="02020603050405020304" pitchFamily="18" charset="0"/>
                    <a:cs typeface="Times New Roman" panose="02020603050405020304" pitchFamily="18" charset="0"/>
                  </a:rPr>
                  <a:t>.</a:t>
                </a:r>
              </a:p>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Note: </a:t>
                </a:r>
                <a:r>
                  <a:rPr lang="en-US" sz="2000" dirty="0" smtClean="0">
                    <a:latin typeface="Times New Roman" panose="02020603050405020304" pitchFamily="18" charset="0"/>
                    <a:cs typeface="Times New Roman" panose="02020603050405020304" pitchFamily="18" charset="0"/>
                  </a:rPr>
                  <a:t>For discrete </a:t>
                </a:r>
                <a:r>
                  <a:rPr lang="en-US" sz="2000" dirty="0" smtClean="0">
                    <a:solidFill>
                      <a:srgbClr val="A50021"/>
                    </a:solidFill>
                    <a:latin typeface="Times New Roman" panose="02020603050405020304" pitchFamily="18" charset="0"/>
                    <a:cs typeface="Times New Roman" panose="02020603050405020304" pitchFamily="18" charset="0"/>
                  </a:rPr>
                  <a:t>uniform</a:t>
                </a:r>
                <a:r>
                  <a:rPr lang="en-US" sz="2000" dirty="0" smtClean="0">
                    <a:latin typeface="Times New Roman" panose="02020603050405020304" pitchFamily="18" charset="0"/>
                    <a:cs typeface="Times New Roman" panose="02020603050405020304" pitchFamily="18" charset="0"/>
                  </a:rPr>
                  <a:t> distribution,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1</m:t>
                        </m:r>
                      </m:num>
                      <m:den>
                        <m:r>
                          <a:rPr lang="en-US" sz="2000" b="0" i="1" smtClean="0">
                            <a:latin typeface="Cambria Math" panose="02040503050406030204" pitchFamily="18" charset="0"/>
                            <a:cs typeface="Times New Roman" panose="02020603050405020304" pitchFamily="18" charset="0"/>
                          </a:rPr>
                          <m:t>𝑛</m:t>
                        </m:r>
                      </m:den>
                    </m:f>
                  </m:oMath>
                </a14:m>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with </a:t>
                </a:r>
                <a14:m>
                  <m:oMath xmlns:m="http://schemas.openxmlformats.org/officeDocument/2006/math">
                    <m:r>
                      <a:rPr lang="en-US" sz="2000" b="0" i="1" smtClean="0">
                        <a:latin typeface="Cambria Math"/>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=1, 2, ……,</m:t>
                    </m:r>
                    <m:r>
                      <a:rPr lang="en-US" sz="2000" b="0" i="1" smtClean="0">
                        <a:latin typeface="Cambria Math" panose="02040503050406030204" pitchFamily="18" charset="0"/>
                        <a:cs typeface="Times New Roman" panose="02020603050405020304" pitchFamily="18" charset="0"/>
                      </a:rPr>
                      <m:t>𝑛</m:t>
                    </m:r>
                  </m:oMath>
                </a14:m>
                <a:endParaRPr lang="en-US" sz="2000" b="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𝑛</m:t>
                          </m:r>
                        </m:den>
                      </m:f>
                      <m:nary>
                        <m:naryPr>
                          <m:chr m:val="∑"/>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a:ea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US" sz="2000" b="1" dirty="0" smtClean="0">
                  <a:latin typeface="Times New Roman" panose="02020603050405020304" pitchFamily="18" charset="0"/>
                  <a:cs typeface="Times New Roman" panose="02020603050405020304" pitchFamily="18" charset="0"/>
                </a:endParaRPr>
              </a:p>
              <a:p>
                <a:pPr marL="0" lvl="1" indent="0" algn="ctr">
                  <a:buClr>
                    <a:schemeClr val="accent3"/>
                  </a:buClr>
                  <a:buSzPct val="95000"/>
                  <a:buNone/>
                </a:pPr>
                <a:r>
                  <a:rPr lang="en-US" sz="2000" dirty="0" smtClean="0">
                    <a:latin typeface="Times New Roman" panose="02020603050405020304" pitchFamily="18" charset="0"/>
                    <a:cs typeface="Times New Roman" panose="02020603050405020304" pitchFamily="18" charset="0"/>
                  </a:rPr>
                  <a:t>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r>
                          <m:rPr>
                            <m:nor/>
                          </m:rPr>
                          <a:rPr lang="en-US" sz="2000" dirty="0">
                            <a:latin typeface="Times New Roman" panose="02020603050405020304" pitchFamily="18" charset="0"/>
                            <a:cs typeface="Times New Roman" panose="02020603050405020304" pitchFamily="18" charset="0"/>
                          </a:rPr>
                          <m:t> </m:t>
                        </m:r>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𝑛</m:t>
                        </m:r>
                      </m:den>
                    </m:f>
                    <m:nary>
                      <m:naryPr>
                        <m:chr m:val="∑"/>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ea typeface="Cambria Math" panose="02040503050406030204" pitchFamily="18" charset="0"/>
                            <a:cs typeface="Times New Roman" panose="02020603050405020304" pitchFamily="18" charset="0"/>
                          </a:rPr>
                          <m:t>𝑖</m:t>
                        </m:r>
                        <m:r>
                          <a:rPr lang="en-US" sz="2000" i="1">
                            <a:latin typeface="Cambria Math" panose="02040503050406030204" pitchFamily="18" charset="0"/>
                            <a:ea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e>
                    </m:nary>
                  </m:oMath>
                </a14:m>
                <a:endParaRPr lang="en-US" sz="2000" dirty="0" smtClean="0">
                  <a:latin typeface="Times New Roman" panose="02020603050405020304" pitchFamily="18" charset="0"/>
                  <a:cs typeface="Times New Roman" panose="02020603050405020304" pitchFamily="18" charset="0"/>
                </a:endParaRPr>
              </a:p>
              <a:p>
                <a:pPr marL="0" lvl="1" indent="0" algn="ctr">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9914" y="1405703"/>
                <a:ext cx="8425339" cy="5068576"/>
              </a:xfrm>
              <a:blipFill rotWithShape="1">
                <a:blip r:embed="rId2" cstate="print"/>
                <a:stretch>
                  <a:fillRect l="-651" t="-1083" r="-578" b="-10830"/>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8" name="Title 1"/>
          <p:cNvSpPr>
            <a:spLocks noGrp="1"/>
          </p:cNvSpPr>
          <p:nvPr>
            <p:ph type="title"/>
          </p:nvPr>
        </p:nvSpPr>
        <p:spPr>
          <a:xfrm>
            <a:off x="547008" y="174631"/>
            <a:ext cx="8376557" cy="1049992"/>
          </a:xfrm>
        </p:spPr>
        <p:txBody>
          <a:bodyPr>
            <a:noAutofit/>
          </a:bodyPr>
          <a:lstStyle/>
          <a:p>
            <a:pPr algn="just"/>
            <a:r>
              <a:rPr lang="en-US" sz="4000" dirty="0">
                <a:solidFill>
                  <a:srgbClr val="A50021"/>
                </a:solidFill>
                <a:latin typeface="Times New Roman" pitchFamily="18" charset="0"/>
                <a:cs typeface="Times New Roman" pitchFamily="18" charset="0"/>
              </a:rPr>
              <a:t>Descriptive </a:t>
            </a:r>
            <a:r>
              <a:rPr lang="en-US" sz="4000" dirty="0" smtClean="0">
                <a:solidFill>
                  <a:srgbClr val="A50021"/>
                </a:solidFill>
                <a:latin typeface="Times New Roman" pitchFamily="18" charset="0"/>
                <a:cs typeface="Times New Roman" pitchFamily="18" charset="0"/>
              </a:rPr>
              <a:t>measures</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8665636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8" y="1532467"/>
                <a:ext cx="8425339" cy="4835676"/>
              </a:xfrm>
            </p:spPr>
            <p:txBody>
              <a:bodyPr>
                <a:normAutofit/>
              </a:bodyPr>
              <a:lstStyle/>
              <a:p>
                <a:pPr marL="457200" lvl="1" indent="-457200" algn="just">
                  <a:buClr>
                    <a:schemeClr val="accent3"/>
                  </a:buClr>
                  <a:buSzPct val="95000"/>
                  <a:buFont typeface="+mj-lt"/>
                  <a:buAutoNum type="arabicPeriod"/>
                </a:pPr>
                <a:r>
                  <a:rPr lang="en-US" sz="2000" b="1" dirty="0" smtClean="0">
                    <a:latin typeface="Times New Roman" panose="02020603050405020304" pitchFamily="18" charset="0"/>
                    <a:cs typeface="Times New Roman" panose="02020603050405020304" pitchFamily="18" charset="0"/>
                  </a:rPr>
                  <a:t>Binomial distribution</a:t>
                </a:r>
              </a:p>
              <a:p>
                <a:pPr marL="45720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The binomial probability distribution is characterized with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𝑝</m:t>
                    </m:r>
                  </m:oMath>
                </a14:m>
                <a:r>
                  <a:rPr lang="en-US" sz="1800" dirty="0" smtClean="0">
                    <a:latin typeface="Times New Roman" panose="02020603050405020304" pitchFamily="18" charset="0"/>
                    <a:cs typeface="Times New Roman" panose="02020603050405020304" pitchFamily="18" charset="0"/>
                  </a:rPr>
                  <a:t> (the probability of success) and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oMath>
                </a14:m>
                <a:r>
                  <a:rPr lang="en-US" sz="1800" dirty="0" smtClean="0">
                    <a:latin typeface="Times New Roman" panose="02020603050405020304" pitchFamily="18" charset="0"/>
                    <a:cs typeface="Times New Roman" panose="02020603050405020304" pitchFamily="18" charset="0"/>
                  </a:rPr>
                  <a:t> (is the number of trials). Then</a:t>
                </a:r>
              </a:p>
              <a:p>
                <a:pPr marL="457200" lvl="1" indent="0" algn="just">
                  <a:buClr>
                    <a:schemeClr val="accent3"/>
                  </a:buClr>
                  <a:buSzPct val="95000"/>
                  <a:buNone/>
                </a:pPr>
                <a:endParaRPr lang="en-US" sz="1000" dirty="0" smtClean="0">
                  <a:latin typeface="Times New Roman" panose="02020603050405020304" pitchFamily="18" charset="0"/>
                  <a:cs typeface="Times New Roman" panose="020206030504050203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𝜇</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𝑝</m:t>
                      </m:r>
                    </m:oMath>
                  </m:oMathPara>
                </a14:m>
                <a:endParaRPr lang="en-US" sz="18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1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r>
                            <m:rPr>
                              <m:nor/>
                            </m:rPr>
                            <a:rPr lang="en-US" sz="1800" dirty="0">
                              <a:latin typeface="Times New Roman" panose="02020603050405020304" pitchFamily="18" charset="0"/>
                              <a:cs typeface="Times New Roman" panose="02020603050405020304" pitchFamily="18" charset="0"/>
                            </a:rPr>
                            <m:t> </m:t>
                          </m:r>
                        </m:e>
                        <m:sup>
                          <m:r>
                            <a:rPr lang="en-US" sz="1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𝑛𝑝</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𝑝</m:t>
                          </m:r>
                        </m:e>
                      </m:d>
                    </m:oMath>
                  </m:oMathPara>
                </a14:m>
                <a:endParaRPr lang="en-US" sz="18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000" dirty="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457200" algn="just">
                  <a:buClr>
                    <a:schemeClr val="accent3"/>
                  </a:buClr>
                  <a:buSzPct val="95000"/>
                  <a:buFont typeface="+mj-lt"/>
                  <a:buAutoNum type="arabicPeriod" startAt="2"/>
                </a:pPr>
                <a:r>
                  <a:rPr lang="en-US" sz="2000" b="1" dirty="0" err="1" smtClean="0">
                    <a:latin typeface="Times New Roman" panose="02020603050405020304" pitchFamily="18" charset="0"/>
                    <a:ea typeface="Cambria Math" panose="02040503050406030204" pitchFamily="18" charset="0"/>
                    <a:cs typeface="Times New Roman" panose="02020603050405020304" pitchFamily="18" charset="0"/>
                  </a:rPr>
                  <a:t>Hypergeometric</a:t>
                </a:r>
                <a:r>
                  <a:rPr lang="en-US" sz="2000" b="1" dirty="0" smtClean="0">
                    <a:latin typeface="Times New Roman" panose="02020603050405020304" pitchFamily="18" charset="0"/>
                    <a:ea typeface="Cambria Math" panose="02040503050406030204" pitchFamily="18" charset="0"/>
                    <a:cs typeface="Times New Roman" panose="02020603050405020304" pitchFamily="18" charset="0"/>
                  </a:rPr>
                  <a:t> distribution</a:t>
                </a:r>
              </a:p>
              <a:p>
                <a:pPr marL="457200" lvl="1" indent="0" algn="just">
                  <a:buClr>
                    <a:schemeClr val="accent3"/>
                  </a:buClr>
                  <a:buSzPct val="95000"/>
                  <a:buNone/>
                </a:pPr>
                <a:r>
                  <a:rPr lang="en-US" sz="1800" dirty="0" smtClean="0">
                    <a:latin typeface="Times New Roman" panose="02020603050405020304" pitchFamily="18" charset="0"/>
                    <a:ea typeface="Cambria Math" panose="02040503050406030204" pitchFamily="18" charset="0"/>
                    <a:cs typeface="Times New Roman" panose="02020603050405020304" pitchFamily="18" charset="0"/>
                  </a:rPr>
                  <a:t>The </a:t>
                </a:r>
                <a:r>
                  <a:rPr lang="en-US" sz="1800" dirty="0" err="1" smtClean="0">
                    <a:latin typeface="Times New Roman" panose="02020603050405020304" pitchFamily="18" charset="0"/>
                    <a:ea typeface="Cambria Math" panose="02040503050406030204" pitchFamily="18" charset="0"/>
                    <a:cs typeface="Times New Roman" panose="02020603050405020304" pitchFamily="18" charset="0"/>
                  </a:rPr>
                  <a:t>hypergeometric</a:t>
                </a:r>
                <a:r>
                  <a:rPr lang="en-US" sz="1800" dirty="0" smtClean="0">
                    <a:latin typeface="Times New Roman" panose="02020603050405020304" pitchFamily="18" charset="0"/>
                    <a:ea typeface="Cambria Math" panose="02040503050406030204" pitchFamily="18" charset="0"/>
                    <a:cs typeface="Times New Roman" panose="02020603050405020304" pitchFamily="18" charset="0"/>
                  </a:rPr>
                  <a:t> distribution function is characterized with the size of a sample </a:t>
                </a:r>
                <a14:m>
                  <m:oMath xmlns:m="http://schemas.openxmlformats.org/officeDocument/2006/math">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smtClean="0">
                    <a:latin typeface="Times New Roman" panose="02020603050405020304" pitchFamily="18" charset="0"/>
                    <a:ea typeface="Cambria Math" panose="02040503050406030204" pitchFamily="18" charset="0"/>
                    <a:cs typeface="Times New Roman" panose="02020603050405020304" pitchFamily="18" charset="0"/>
                  </a:rPr>
                  <a:t>, the number of items </a:t>
                </a:r>
                <a14:m>
                  <m:oMath xmlns:m="http://schemas.openxmlformats.org/officeDocument/2006/math">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smtClean="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𝑘</m:t>
                    </m:r>
                  </m:oMath>
                </a14:m>
                <a:r>
                  <a:rPr lang="en-US" sz="1800" dirty="0" smtClean="0">
                    <a:latin typeface="Times New Roman" panose="02020603050405020304" pitchFamily="18" charset="0"/>
                    <a:ea typeface="Cambria Math" panose="02040503050406030204" pitchFamily="18" charset="0"/>
                    <a:cs typeface="Times New Roman" panose="02020603050405020304" pitchFamily="18" charset="0"/>
                  </a:rPr>
                  <a:t> labelled success. Then</a:t>
                </a:r>
              </a:p>
              <a:p>
                <a:pPr marL="457200" lvl="1" indent="0" algn="just">
                  <a:buClr>
                    <a:schemeClr val="accent3"/>
                  </a:buClr>
                  <a:buSzPct val="95000"/>
                  <a:buNone/>
                </a:pPr>
                <a:endParaRPr lang="en-US" sz="1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𝜇</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𝑛𝑘</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sz="1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r>
                            <m:rPr>
                              <m:nor/>
                            </m:rPr>
                            <a:rPr lang="en-US" sz="1800" dirty="0">
                              <a:latin typeface="Times New Roman" panose="02020603050405020304" pitchFamily="18" charset="0"/>
                              <a:cs typeface="Times New Roman" panose="02020603050405020304" pitchFamily="18" charset="0"/>
                            </a:rPr>
                            <m:t> </m:t>
                          </m:r>
                        </m:e>
                        <m:sup>
                          <m:r>
                            <a:rPr lang="en-US" sz="1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𝑛</m:t>
                          </m:r>
                        </m:num>
                        <m:den>
                          <m:r>
                            <a:rPr lang="en-US" sz="1800" i="1">
                              <a:latin typeface="Cambria Math" panose="02040503050406030204" pitchFamily="18" charset="0"/>
                              <a:ea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r>
                        <a:rPr lang="en-US" sz="18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n</m:t>
                      </m:r>
                      <m:r>
                        <a:rPr lang="en-US" sz="18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mbria Math" panose="02040503050406030204" pitchFamily="18" charset="0"/>
                              <a:cs typeface="Times New Roman" panose="02020603050405020304" pitchFamily="18" charset="0"/>
                            </a:rPr>
                            <m:t>𝑘</m:t>
                          </m:r>
                        </m:num>
                        <m:den>
                          <m:r>
                            <a:rPr lang="en-US" sz="1800" i="1">
                              <a:latin typeface="Cambria Math" panose="02040503050406030204" pitchFamily="18" charset="0"/>
                              <a:ea typeface="Cambria Math" panose="02040503050406030204" pitchFamily="18" charset="0"/>
                              <a:cs typeface="Times New Roman" panose="02020603050405020304" pitchFamily="18" charset="0"/>
                            </a:rPr>
                            <m:t>𝑁</m:t>
                          </m:r>
                        </m:den>
                      </m:f>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mbria Math" panose="02040503050406030204" pitchFamily="18" charset="0"/>
                              <a:cs typeface="Times New Roman" panose="02020603050405020304" pitchFamily="18" charset="0"/>
                            </a:rPr>
                            <m:t>𝑘</m:t>
                          </m:r>
                        </m:num>
                        <m:den>
                          <m:r>
                            <a:rPr lang="en-US" sz="1800" i="1">
                              <a:latin typeface="Cambria Math" panose="02040503050406030204" pitchFamily="18" charset="0"/>
                              <a:ea typeface="Cambria Math" panose="02040503050406030204" pitchFamily="18" charset="0"/>
                              <a:cs typeface="Times New Roman" panose="02020603050405020304" pitchFamily="18" charset="0"/>
                            </a:rPr>
                            <m:t>𝑁</m:t>
                          </m:r>
                        </m:den>
                      </m:f>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2000" b="1"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800" b="1"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32467"/>
                <a:ext cx="8425339" cy="4835676"/>
              </a:xfrm>
              <a:blipFill rotWithShape="1">
                <a:blip r:embed="rId2" cstate="print"/>
                <a:stretch>
                  <a:fillRect l="-579" t="-630" r="-579"/>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7" name="Title 1"/>
          <p:cNvSpPr>
            <a:spLocks noGrp="1"/>
          </p:cNvSpPr>
          <p:nvPr>
            <p:ph type="title"/>
          </p:nvPr>
        </p:nvSpPr>
        <p:spPr>
          <a:xfrm>
            <a:off x="404948" y="489248"/>
            <a:ext cx="8425339" cy="694573"/>
          </a:xfrm>
        </p:spPr>
        <p:txBody>
          <a:bodyPr>
            <a:normAutofit/>
          </a:bodyPr>
          <a:lstStyle/>
          <a:p>
            <a:pPr algn="just"/>
            <a:r>
              <a:rPr lang="en-US" sz="4000" dirty="0">
                <a:solidFill>
                  <a:srgbClr val="A50021"/>
                </a:solidFill>
                <a:latin typeface="Times New Roman" pitchFamily="18" charset="0"/>
                <a:cs typeface="Times New Roman" pitchFamily="18" charset="0"/>
              </a:rPr>
              <a:t>Descriptive measures</a:t>
            </a:r>
          </a:p>
        </p:txBody>
      </p:sp>
    </p:spTree>
    <p:extLst>
      <p:ext uri="{BB962C8B-B14F-4D97-AF65-F5344CB8AC3E}">
        <p14:creationId xmlns:p14="http://schemas.microsoft.com/office/powerpoint/2010/main" xmlns="" val="3477737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72159"/>
          </a:xfrm>
        </p:spPr>
        <p:txBody>
          <a:bodyPr>
            <a:normAutofit/>
          </a:bodyPr>
          <a:lstStyle/>
          <a:p>
            <a:pPr algn="l"/>
            <a:r>
              <a:rPr lang="en-US" sz="4000" dirty="0" smtClean="0">
                <a:solidFill>
                  <a:srgbClr val="A50021"/>
                </a:solidFill>
                <a:latin typeface="Times New Roman" pitchFamily="18" charset="0"/>
                <a:cs typeface="Times New Roman" pitchFamily="18" charset="0"/>
              </a:rPr>
              <a:t>Defining Random Variable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sp>
        <p:nvSpPr>
          <p:cNvPr id="16" name="Rectangle 15"/>
          <p:cNvSpPr/>
          <p:nvPr/>
        </p:nvSpPr>
        <p:spPr>
          <a:xfrm>
            <a:off x="883920" y="1710690"/>
            <a:ext cx="7734300" cy="137541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A random variable is a rule that assigns a numerical value to an outcome of interest.</a:t>
            </a:r>
            <a:endParaRPr lang="en-IN" dirty="0">
              <a:solidFill>
                <a:srgbClr val="A50021"/>
              </a:solidFill>
            </a:endParaRPr>
          </a:p>
        </p:txBody>
      </p:sp>
      <p:sp>
        <p:nvSpPr>
          <p:cNvPr id="17" name="Rounded Rectangle 16"/>
          <p:cNvSpPr/>
          <p:nvPr/>
        </p:nvSpPr>
        <p:spPr>
          <a:xfrm>
            <a:off x="883920" y="1700529"/>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 </a:t>
            </a:r>
            <a:r>
              <a:rPr lang="en-US" sz="2000" b="1" dirty="0" smtClean="0">
                <a:solidFill>
                  <a:prstClr val="black"/>
                </a:solidFill>
                <a:latin typeface="Times New Roman" pitchFamily="18" charset="0"/>
                <a:cs typeface="Times New Roman" pitchFamily="18" charset="0"/>
              </a:rPr>
              <a:t>Random Variable</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9" name="Content Placeholder 2"/>
              <p:cNvSpPr>
                <a:spLocks noGrp="1"/>
              </p:cNvSpPr>
              <p:nvPr>
                <p:ph idx="1"/>
              </p:nvPr>
            </p:nvSpPr>
            <p:spPr>
              <a:xfrm>
                <a:off x="483318" y="3232579"/>
                <a:ext cx="8425339" cy="3242315"/>
              </a:xfrm>
            </p:spPr>
            <p:txBody>
              <a:bodyPr>
                <a:normAutofit/>
              </a:bodyPr>
              <a:lstStyle/>
              <a:p>
                <a:pPr marL="1089025" lvl="1" indent="-1089025"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Example 4.2:</a:t>
                </a:r>
                <a:r>
                  <a:rPr lang="en-US" sz="2000" dirty="0" smtClean="0">
                    <a:latin typeface="Times New Roman" panose="02020603050405020304" pitchFamily="18" charset="0"/>
                    <a:cs typeface="Times New Roman" panose="02020603050405020304" pitchFamily="18" charset="0"/>
                  </a:rPr>
                  <a:t> In “measles Study”, we define a random variable </a:t>
                </a:r>
                <a14:m>
                  <m:oMath xmlns:m="http://schemas.openxmlformats.org/officeDocument/2006/math">
                    <m:r>
                      <a:rPr lang="en-US" sz="2000" b="0" i="1" smtClean="0">
                        <a:latin typeface="Cambria Math"/>
                        <a:cs typeface="Times New Roman" panose="02020603050405020304" pitchFamily="18" charset="0"/>
                      </a:rPr>
                      <m:t>𝑋</m:t>
                    </m:r>
                  </m:oMath>
                </a14:m>
                <a:r>
                  <a:rPr lang="en-US" sz="2000" dirty="0" smtClean="0">
                    <a:latin typeface="Times New Roman" panose="02020603050405020304" pitchFamily="18" charset="0"/>
                    <a:cs typeface="Times New Roman" panose="02020603050405020304" pitchFamily="18" charset="0"/>
                  </a:rPr>
                  <a:t> as the number of parents in a married couple who have had childhood measles. </a:t>
                </a:r>
              </a:p>
              <a:p>
                <a:pPr marL="1089025" lvl="1" indent="-1089025"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	This random variable can take values of </a:t>
                </a:r>
                <a14:m>
                  <m:oMath xmlns:m="http://schemas.openxmlformats.org/officeDocument/2006/math">
                    <m:r>
                      <a:rPr lang="en-US" sz="2000" b="0" i="1" smtClean="0">
                        <a:latin typeface="Cambria Math" panose="02040503050406030204" pitchFamily="18" charset="0"/>
                        <a:cs typeface="Times New Roman" panose="02020603050405020304" pitchFamily="18" charset="0"/>
                      </a:rPr>
                      <m:t>0, 1 </m:t>
                    </m:r>
                    <m:r>
                      <a:rPr lang="en-US" sz="2000" b="0" i="1" smtClean="0">
                        <a:latin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cs typeface="Times New Roman" panose="02020603050405020304" pitchFamily="18" charset="0"/>
                      </a:rPr>
                      <m:t> 2</m:t>
                    </m:r>
                  </m:oMath>
                </a14:m>
                <a:r>
                  <a:rPr lang="en-US" sz="2000" dirty="0" smtClean="0">
                    <a:latin typeface="Times New Roman" panose="02020603050405020304" pitchFamily="18" charset="0"/>
                    <a:cs typeface="Times New Roman" panose="02020603050405020304" pitchFamily="18" charset="0"/>
                  </a:rPr>
                  <a:t>.</a:t>
                </a:r>
              </a:p>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Note:</a:t>
                </a:r>
                <a:endParaRPr lang="en-US" sz="1700" b="1" dirty="0" smtClean="0">
                  <a:latin typeface="Times New Roman" panose="02020603050405020304" pitchFamily="18" charset="0"/>
                  <a:cs typeface="Times New Roman" panose="02020603050405020304" pitchFamily="18" charset="0"/>
                </a:endParaRPr>
              </a:p>
              <a:p>
                <a:pPr marL="617220" lvl="2" indent="-342900" algn="just">
                  <a:buClr>
                    <a:schemeClr val="tx2"/>
                  </a:buClr>
                  <a:buSzPct val="95000"/>
                </a:pPr>
                <a:r>
                  <a:rPr lang="en-US" sz="1800" dirty="0">
                    <a:latin typeface="Times New Roman" panose="02020603050405020304" pitchFamily="18" charset="0"/>
                    <a:cs typeface="Times New Roman" panose="02020603050405020304" pitchFamily="18" charset="0"/>
                  </a:rPr>
                  <a:t>Random variable is not exactly the same as the variable defining a data</a:t>
                </a:r>
                <a:r>
                  <a:rPr lang="en-US" sz="1800" dirty="0" smtClean="0">
                    <a:latin typeface="Times New Roman" panose="02020603050405020304" pitchFamily="18" charset="0"/>
                    <a:cs typeface="Times New Roman" panose="02020603050405020304" pitchFamily="18" charset="0"/>
                  </a:rPr>
                  <a:t>.</a:t>
                </a:r>
              </a:p>
              <a:p>
                <a:pPr marL="2171700" lvl="8" indent="-342900" algn="just">
                  <a:buSzPct val="95000"/>
                </a:pPr>
                <a:endParaRPr lang="en-US" sz="1100" dirty="0">
                  <a:latin typeface="Times New Roman" panose="02020603050405020304" pitchFamily="18" charset="0"/>
                  <a:cs typeface="Times New Roman" panose="02020603050405020304" pitchFamily="18" charset="0"/>
                </a:endParaRPr>
              </a:p>
              <a:p>
                <a:pPr marL="617220" lvl="2" indent="-342900" algn="just">
                  <a:buClr>
                    <a:schemeClr val="tx2"/>
                  </a:buClr>
                  <a:buSzPct val="95000"/>
                </a:pPr>
                <a:r>
                  <a:rPr lang="en-US" sz="1800" dirty="0">
                    <a:latin typeface="Times New Roman" panose="02020603050405020304" pitchFamily="18" charset="0"/>
                    <a:cs typeface="Times New Roman" panose="02020603050405020304" pitchFamily="18" charset="0"/>
                  </a:rPr>
                  <a:t>The probability that the random variable takes a given value can be computed using the rules governing probability. </a:t>
                </a:r>
                <a:endParaRPr lang="en-US" sz="1800" dirty="0" smtClean="0">
                  <a:latin typeface="Times New Roman" panose="02020603050405020304" pitchFamily="18" charset="0"/>
                  <a:cs typeface="Times New Roman" panose="02020603050405020304" pitchFamily="18" charset="0"/>
                </a:endParaRPr>
              </a:p>
              <a:p>
                <a:pPr marL="891540" lvl="3" indent="-342900" algn="just">
                  <a:buClr>
                    <a:schemeClr val="tx2"/>
                  </a:buClr>
                  <a:buSzPct val="95000"/>
                </a:pPr>
                <a:r>
                  <a:rPr lang="en-US" sz="1700" dirty="0" smtClean="0">
                    <a:solidFill>
                      <a:srgbClr val="0B5ED7"/>
                    </a:solidFill>
                    <a:latin typeface="Times New Roman" panose="02020603050405020304" pitchFamily="18" charset="0"/>
                    <a:cs typeface="Times New Roman" panose="02020603050405020304" pitchFamily="18" charset="0"/>
                  </a:rPr>
                  <a:t>For </a:t>
                </a:r>
                <a:r>
                  <a:rPr lang="en-US" sz="1700" dirty="0">
                    <a:solidFill>
                      <a:srgbClr val="0B5ED7"/>
                    </a:solidFill>
                    <a:latin typeface="Times New Roman" panose="02020603050405020304" pitchFamily="18" charset="0"/>
                    <a:cs typeface="Times New Roman" panose="02020603050405020304" pitchFamily="18" charset="0"/>
                  </a:rPr>
                  <a:t>example, the probability that </a:t>
                </a:r>
                <a14:m>
                  <m:oMath xmlns:m="http://schemas.openxmlformats.org/officeDocument/2006/math">
                    <m:r>
                      <a:rPr lang="en-US" sz="1700" b="0" i="1" smtClean="0">
                        <a:solidFill>
                          <a:srgbClr val="0B5ED7"/>
                        </a:solidFill>
                        <a:latin typeface="Cambria Math"/>
                        <a:cs typeface="Times New Roman" panose="02020603050405020304" pitchFamily="18" charset="0"/>
                      </a:rPr>
                      <m:t>𝑋</m:t>
                    </m:r>
                    <m:r>
                      <a:rPr lang="en-US" sz="1700" i="1">
                        <a:solidFill>
                          <a:srgbClr val="0B5ED7"/>
                        </a:solidFill>
                        <a:latin typeface="Cambria Math" panose="02040503050406030204" pitchFamily="18" charset="0"/>
                        <a:cs typeface="Times New Roman" panose="02020603050405020304" pitchFamily="18" charset="0"/>
                      </a:rPr>
                      <m:t>=1</m:t>
                    </m:r>
                  </m:oMath>
                </a14:m>
                <a:r>
                  <a:rPr lang="en-US" sz="1700" dirty="0">
                    <a:solidFill>
                      <a:srgbClr val="0B5ED7"/>
                    </a:solidFill>
                    <a:latin typeface="Times New Roman" panose="02020603050405020304" pitchFamily="18" charset="0"/>
                    <a:cs typeface="Times New Roman" panose="02020603050405020304" pitchFamily="18" charset="0"/>
                  </a:rPr>
                  <a:t> means either mother or father but not both has had measles is </a:t>
                </a:r>
                <a14:m>
                  <m:oMath xmlns:m="http://schemas.openxmlformats.org/officeDocument/2006/math">
                    <m:r>
                      <a:rPr lang="en-US" sz="1700" i="1" dirty="0">
                        <a:solidFill>
                          <a:srgbClr val="0B5ED7"/>
                        </a:solidFill>
                        <a:latin typeface="Cambria Math" panose="02040503050406030204" pitchFamily="18" charset="0"/>
                        <a:cs typeface="Times New Roman" panose="02020603050405020304" pitchFamily="18" charset="0"/>
                      </a:rPr>
                      <m:t>0.32</m:t>
                    </m:r>
                  </m:oMath>
                </a14:m>
                <a:r>
                  <a:rPr lang="en-US" sz="1700" dirty="0" smtClean="0">
                    <a:solidFill>
                      <a:srgbClr val="0B5ED7"/>
                    </a:solidFill>
                    <a:latin typeface="Times New Roman" panose="02020603050405020304" pitchFamily="18" charset="0"/>
                    <a:cs typeface="Times New Roman" panose="02020603050405020304" pitchFamily="18" charset="0"/>
                  </a:rPr>
                  <a:t>. Symbolically, it is denoted as </a:t>
                </a:r>
                <a:r>
                  <a:rPr lang="en-US" sz="1700" b="1" dirty="0" smtClean="0">
                    <a:solidFill>
                      <a:srgbClr val="A50021"/>
                    </a:solidFill>
                    <a:latin typeface="Times New Roman" panose="02020603050405020304" pitchFamily="18" charset="0"/>
                    <a:cs typeface="Times New Roman" panose="02020603050405020304" pitchFamily="18" charset="0"/>
                  </a:rPr>
                  <a:t>P(</a:t>
                </a:r>
                <a:r>
                  <a:rPr lang="en-US" sz="1700" b="1" i="1" dirty="0" smtClean="0">
                    <a:solidFill>
                      <a:srgbClr val="A50021"/>
                    </a:solidFill>
                    <a:latin typeface="Times New Roman" panose="02020603050405020304" pitchFamily="18" charset="0"/>
                    <a:cs typeface="Times New Roman" panose="02020603050405020304" pitchFamily="18" charset="0"/>
                  </a:rPr>
                  <a:t>X=</a:t>
                </a:r>
                <a:r>
                  <a:rPr lang="en-US" sz="1700" b="1" dirty="0" smtClean="0">
                    <a:solidFill>
                      <a:srgbClr val="A50021"/>
                    </a:solidFill>
                    <a:latin typeface="Times New Roman" panose="02020603050405020304" pitchFamily="18" charset="0"/>
                    <a:cs typeface="Times New Roman" panose="02020603050405020304" pitchFamily="18" charset="0"/>
                  </a:rPr>
                  <a:t>1) = 0.32</a:t>
                </a:r>
                <a:endParaRPr lang="en-US" sz="1700" b="1" dirty="0">
                  <a:solidFill>
                    <a:srgbClr val="A50021"/>
                  </a:solidFill>
                  <a:latin typeface="Times New Roman" panose="02020603050405020304" pitchFamily="18" charset="0"/>
                  <a:cs typeface="Times New Roman" panose="02020603050405020304" pitchFamily="18" charset="0"/>
                </a:endParaRPr>
              </a:p>
              <a:p>
                <a:pPr marL="274320" lvl="2" indent="0" algn="just">
                  <a:buClr>
                    <a:schemeClr val="accent3"/>
                  </a:buClr>
                  <a:buSzPct val="95000"/>
                  <a:buNone/>
                </a:pPr>
                <a:endParaRPr lang="en-US" sz="1700" b="1"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rgbClr val="002060"/>
                  </a:solidFill>
                  <a:latin typeface="Times New Roman" pitchFamily="18" charset="0"/>
                  <a:cs typeface="Times New Roman" pitchFamily="18" charset="0"/>
                </a:endParaRPr>
              </a:p>
            </p:txBody>
          </p:sp>
        </mc:Choice>
        <mc:Fallback>
          <p:sp>
            <p:nvSpPr>
              <p:cNvPr id="19" name="Content Placeholder 2"/>
              <p:cNvSpPr>
                <a:spLocks noGrp="1" noRot="1" noChangeAspect="1" noMove="1" noResize="1" noEditPoints="1" noAdjustHandles="1" noChangeArrowheads="1" noChangeShapeType="1" noTextEdit="1"/>
              </p:cNvSpPr>
              <p:nvPr>
                <p:ph idx="1"/>
              </p:nvPr>
            </p:nvSpPr>
            <p:spPr>
              <a:xfrm>
                <a:off x="483318" y="3232579"/>
                <a:ext cx="8425339" cy="3242315"/>
              </a:xfrm>
              <a:blipFill rotWithShape="0">
                <a:blip r:embed="rId2" cstate="print"/>
                <a:stretch>
                  <a:fillRect l="-724" t="-940" r="-796"/>
                </a:stretch>
              </a:blipFill>
            </p:spPr>
            <p:txBody>
              <a:bodyPr/>
              <a:lstStyle/>
              <a:p>
                <a:r>
                  <a:rPr lang="en-GB">
                    <a:noFill/>
                  </a:rPr>
                  <a:t> </a:t>
                </a:r>
              </a:p>
            </p:txBody>
          </p:sp>
        </mc:Fallback>
      </mc:AlternateContent>
    </p:spTree>
    <p:extLst>
      <p:ext uri="{BB962C8B-B14F-4D97-AF65-F5344CB8AC3E}">
        <p14:creationId xmlns:p14="http://schemas.microsoft.com/office/powerpoint/2010/main" xmlns="" val="11121626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04948" y="440260"/>
            <a:ext cx="8425339" cy="800711"/>
          </a:xfrm>
        </p:spPr>
        <p:txBody>
          <a:bodyPr>
            <a:normAutofit/>
          </a:bodyPr>
          <a:lstStyle/>
          <a:p>
            <a:pPr algn="just"/>
            <a:r>
              <a:rPr lang="en-US" sz="4000" dirty="0">
                <a:solidFill>
                  <a:srgbClr val="A50021"/>
                </a:solidFill>
                <a:latin typeface="Times New Roman" pitchFamily="18" charset="0"/>
                <a:cs typeface="Times New Roman" pitchFamily="18" charset="0"/>
              </a:rPr>
              <a:t>Descriptive measures</a:t>
            </a:r>
          </a:p>
        </p:txBody>
      </p:sp>
      <mc:AlternateContent xmlns:mc="http://schemas.openxmlformats.org/markup-compatibility/2006">
        <mc:Choice xmlns:a14="http://schemas.microsoft.com/office/drawing/2010/main" xmlns="" Requires="a14">
          <p:sp>
            <p:nvSpPr>
              <p:cNvPr id="10" name="Content Placeholder 2"/>
              <p:cNvSpPr>
                <a:spLocks noGrp="1"/>
              </p:cNvSpPr>
              <p:nvPr>
                <p:ph idx="1"/>
              </p:nvPr>
            </p:nvSpPr>
            <p:spPr>
              <a:xfrm>
                <a:off x="468078" y="1532467"/>
                <a:ext cx="8425339" cy="4656665"/>
              </a:xfrm>
            </p:spPr>
            <p:txBody>
              <a:bodyPr>
                <a:normAutofit/>
              </a:bodyPr>
              <a:lstStyle/>
              <a:p>
                <a:pPr marL="457200" lvl="1" indent="-457200" algn="just">
                  <a:buClr>
                    <a:schemeClr val="accent3"/>
                  </a:buClr>
                  <a:buSzPct val="95000"/>
                  <a:buFont typeface="+mj-lt"/>
                  <a:buAutoNum type="arabicPeriod" startAt="3"/>
                </a:pPr>
                <a:r>
                  <a:rPr lang="en-US" sz="2000" b="1" dirty="0" smtClean="0">
                    <a:latin typeface="Times New Roman" panose="02020603050405020304" pitchFamily="18" charset="0"/>
                    <a:cs typeface="Times New Roman" panose="02020603050405020304" pitchFamily="18" charset="0"/>
                  </a:rPr>
                  <a:t>Poisson Distribution</a:t>
                </a:r>
              </a:p>
              <a:p>
                <a:pPr marL="457200" lvl="1" indent="0" algn="just">
                  <a:buClr>
                    <a:schemeClr val="accent3"/>
                  </a:buClr>
                  <a:buSzPct val="95000"/>
                  <a:buNone/>
                </a:pPr>
                <a:r>
                  <a:rPr lang="en-US" sz="1800" dirty="0" smtClean="0">
                    <a:latin typeface="Times New Roman" panose="02020603050405020304" pitchFamily="18" charset="0"/>
                    <a:cs typeface="Times New Roman" panose="02020603050405020304" pitchFamily="18" charset="0"/>
                  </a:rPr>
                  <a:t>The Poisson distribution is characterized with </a:t>
                </a: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rPr>
                      <m:t>𝜆</m:t>
                    </m:r>
                    <m:r>
                      <a:rPr lang="en-US" sz="1800" i="1">
                        <a:solidFill>
                          <a:prstClr val="black"/>
                        </a:solidFill>
                        <a:latin typeface="Cambria Math" panose="02040503050406030204" pitchFamily="18" charset="0"/>
                        <a:ea typeface="Cambria Math" panose="02040503050406030204" pitchFamily="18" charset="0"/>
                      </a:rPr>
                      <m:t>𝑡</m:t>
                    </m:r>
                  </m:oMath>
                </a14:m>
                <a:r>
                  <a:rPr lang="en-US" sz="18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1800" i="1" dirty="0" smtClean="0">
                        <a:solidFill>
                          <a:prstClr val="black"/>
                        </a:solidFill>
                        <a:latin typeface="Cambria Math" panose="02040503050406030204" pitchFamily="18" charset="0"/>
                        <a:ea typeface="Cambria Math" panose="02040503050406030204" pitchFamily="18" charset="0"/>
                      </a:rPr>
                      <m:t>𝜆</m:t>
                    </m:r>
                    <m:r>
                      <a:rPr lang="en-US" sz="1800" i="1" dirty="0" smtClean="0">
                        <a:latin typeface="Cambria Math" panose="02040503050406030204" pitchFamily="18" charset="0"/>
                        <a:cs typeface="Times New Roman" panose="02020603050405020304" pitchFamily="18" charset="0"/>
                      </a:rPr>
                      <m:t>=</m:t>
                    </m:r>
                    <m:r>
                      <a:rPr lang="en-US" sz="1800" i="1" dirty="0" smtClean="0">
                        <a:latin typeface="Cambria Math" panose="02040503050406030204" pitchFamily="18" charset="0"/>
                        <a:cs typeface="Times New Roman" panose="02020603050405020304" pitchFamily="18" charset="0"/>
                      </a:rPr>
                      <m:t>𝑡h𝑒</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𝑚𝑒𝑎𝑛</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𝑜𝑓</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𝑜𝑢𝑡𝑐𝑜𝑚𝑒𝑠</m:t>
                    </m:r>
                  </m:oMath>
                </a14:m>
                <a:r>
                  <a:rPr lang="en-US" sz="18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𝑡</m:t>
                    </m:r>
                    <m:r>
                      <a:rPr lang="en-US" sz="1800" i="1" dirty="0" smtClean="0">
                        <a:latin typeface="Cambria Math" panose="02040503050406030204" pitchFamily="18" charset="0"/>
                        <a:cs typeface="Times New Roman" panose="02020603050405020304" pitchFamily="18" charset="0"/>
                      </a:rPr>
                      <m:t>=</m:t>
                    </m:r>
                    <m:r>
                      <a:rPr lang="en-US" sz="1800" i="1" dirty="0" smtClean="0">
                        <a:latin typeface="Cambria Math" panose="02040503050406030204" pitchFamily="18" charset="0"/>
                        <a:cs typeface="Times New Roman" panose="02020603050405020304" pitchFamily="18" charset="0"/>
                      </a:rPr>
                      <m:t>𝑡𝑖𝑚𝑒</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𝑖𝑛𝑡𝑒𝑟𝑣𝑎𝑙</m:t>
                    </m:r>
                  </m:oMath>
                </a14:m>
                <a:r>
                  <a:rPr lang="en-US" sz="1800" dirty="0" smtClean="0">
                    <a:latin typeface="Times New Roman" panose="02020603050405020304" pitchFamily="18" charset="0"/>
                    <a:cs typeface="Times New Roman" panose="02020603050405020304" pitchFamily="18" charset="0"/>
                  </a:rPr>
                  <a:t>.</a:t>
                </a:r>
              </a:p>
              <a:p>
                <a:pPr marL="45720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𝜇</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prstClr val="black"/>
                          </a:solidFill>
                          <a:latin typeface="Cambria Math" panose="02040503050406030204" pitchFamily="18" charset="0"/>
                          <a:ea typeface="Cambria Math" panose="02040503050406030204" pitchFamily="18" charset="0"/>
                        </a:rPr>
                        <m:t>𝜆</m:t>
                      </m:r>
                      <m:r>
                        <a:rPr lang="en-US" sz="1800" i="1">
                          <a:solidFill>
                            <a:prstClr val="black"/>
                          </a:solidFill>
                          <a:latin typeface="Cambria Math" panose="02040503050406030204" pitchFamily="18" charset="0"/>
                          <a:ea typeface="Cambria Math" panose="02040503050406030204" pitchFamily="18" charset="0"/>
                        </a:rPr>
                        <m:t>𝑡</m:t>
                      </m:r>
                    </m:oMath>
                  </m:oMathPara>
                </a14:m>
                <a:endParaRPr lang="en-US" sz="1800" i="1" dirty="0" smtClean="0">
                  <a:solidFill>
                    <a:prstClr val="black"/>
                  </a:solidFill>
                  <a:latin typeface="Cambria Math" panose="02040503050406030204" pitchFamily="18" charset="0"/>
                  <a:ea typeface="Cambria Math" panose="02040503050406030204" pitchFamily="18" charset="0"/>
                </a:endParaRPr>
              </a:p>
              <a:p>
                <a:pPr marL="457200" lvl="1" indent="0" algn="just">
                  <a:buClr>
                    <a:schemeClr val="accent3"/>
                  </a:buClr>
                  <a:buSzPct val="95000"/>
                  <a:buNone/>
                </a:pPr>
                <a:endParaRPr lang="en-US" sz="1000" i="1" dirty="0" smtClean="0">
                  <a:solidFill>
                    <a:prstClr val="black"/>
                  </a:solidFill>
                  <a:latin typeface="Cambria Math" panose="02040503050406030204" pitchFamily="18" charset="0"/>
                  <a:ea typeface="Cambria Math" panose="02040503050406030204" pitchFamily="18" charset="0"/>
                </a:endParaRPr>
              </a:p>
              <a:p>
                <a:pPr marL="457200" lvl="1" indent="0" algn="just">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r>
                            <m:rPr>
                              <m:nor/>
                            </m:rPr>
                            <a:rPr lang="en-US" sz="1800" dirty="0">
                              <a:latin typeface="Times New Roman" panose="02020603050405020304" pitchFamily="18" charset="0"/>
                              <a:cs typeface="Times New Roman" panose="02020603050405020304" pitchFamily="18" charset="0"/>
                            </a:rPr>
                            <m:t> </m:t>
                          </m:r>
                        </m:e>
                        <m:sup>
                          <m:r>
                            <a:rPr lang="en-US" sz="1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prstClr val="black"/>
                          </a:solidFill>
                          <a:latin typeface="Cambria Math" panose="02040503050406030204" pitchFamily="18" charset="0"/>
                          <a:ea typeface="Cambria Math" panose="02040503050406030204" pitchFamily="18" charset="0"/>
                        </a:rPr>
                        <m:t>𝜆</m:t>
                      </m:r>
                      <m:r>
                        <a:rPr lang="en-US" sz="1800" i="1">
                          <a:solidFill>
                            <a:prstClr val="black"/>
                          </a:solidFill>
                          <a:latin typeface="Cambria Math" panose="02040503050406030204" pitchFamily="18" charset="0"/>
                          <a:ea typeface="Cambria Math" panose="02040503050406030204" pitchFamily="18" charset="0"/>
                        </a:rPr>
                        <m:t>𝑡</m:t>
                      </m:r>
                    </m:oMath>
                  </m:oMathPara>
                </a14:m>
                <a:endParaRPr lang="en-US" sz="1800" dirty="0" smtClean="0">
                  <a:latin typeface="Times New Roman" panose="02020603050405020304" pitchFamily="18" charset="0"/>
                  <a:cs typeface="Times New Roman" panose="02020603050405020304" pitchFamily="18" charset="0"/>
                </a:endParaRPr>
              </a:p>
            </p:txBody>
          </p:sp>
        </mc:Choice>
        <mc:Fallback>
          <p:sp>
            <p:nvSpPr>
              <p:cNvPr id="10" name="Content Placeholder 2"/>
              <p:cNvSpPr>
                <a:spLocks noGrp="1" noRot="1" noChangeAspect="1" noMove="1" noResize="1" noEditPoints="1" noAdjustHandles="1" noChangeArrowheads="1" noChangeShapeType="1" noTextEdit="1"/>
              </p:cNvSpPr>
              <p:nvPr>
                <p:ph idx="1"/>
              </p:nvPr>
            </p:nvSpPr>
            <p:spPr>
              <a:xfrm>
                <a:off x="468078" y="1532467"/>
                <a:ext cx="8425339" cy="4656665"/>
              </a:xfrm>
              <a:blipFill rotWithShape="1">
                <a:blip r:embed="rId2" cstate="print"/>
                <a:stretch>
                  <a:fillRect l="-579" t="-654" r="-579"/>
                </a:stretch>
              </a:blipFill>
            </p:spPr>
            <p:txBody>
              <a:bodyPr/>
              <a:lstStyle/>
              <a:p>
                <a:r>
                  <a:rPr lang="en-IN">
                    <a:noFill/>
                  </a:rPr>
                  <a:t> </a:t>
                </a:r>
              </a:p>
            </p:txBody>
          </p:sp>
        </mc:Fallback>
      </mc:AlternateContent>
    </p:spTree>
    <p:extLst>
      <p:ext uri="{BB962C8B-B14F-4D97-AF65-F5344CB8AC3E}">
        <p14:creationId xmlns:p14="http://schemas.microsoft.com/office/powerpoint/2010/main" xmlns="" val="12846327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2418593"/>
            <a:ext cx="8874579" cy="1143000"/>
          </a:xfrm>
        </p:spPr>
        <p:txBody>
          <a:bodyPr>
            <a:noAutofit/>
          </a:bodyPr>
          <a:lstStyle/>
          <a:p>
            <a:pPr algn="ctr"/>
            <a:r>
              <a:rPr lang="en-US" sz="4400" b="1" dirty="0" smtClean="0">
                <a:solidFill>
                  <a:srgbClr val="7030A0"/>
                </a:solidFill>
                <a:latin typeface="Times New Roman" pitchFamily="18" charset="0"/>
                <a:cs typeface="Times New Roman" pitchFamily="18" charset="0"/>
              </a:rPr>
              <a:t>Continuous Probability Distributions</a:t>
            </a:r>
            <a:endParaRPr lang="en-IN" sz="4400" b="1" dirty="0">
              <a:solidFill>
                <a:srgbClr val="7030A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Tree>
    <p:extLst>
      <p:ext uri="{BB962C8B-B14F-4D97-AF65-F5344CB8AC3E}">
        <p14:creationId xmlns:p14="http://schemas.microsoft.com/office/powerpoint/2010/main" xmlns="" val="22559154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04948" y="440260"/>
            <a:ext cx="8425339" cy="808876"/>
          </a:xfrm>
        </p:spPr>
        <p:txBody>
          <a:bodyPr>
            <a:normAutofit/>
          </a:bodyPr>
          <a:lstStyle/>
          <a:p>
            <a:pPr algn="just"/>
            <a:r>
              <a:rPr lang="en-US" sz="4000" dirty="0" smtClean="0">
                <a:solidFill>
                  <a:srgbClr val="A50021"/>
                </a:solidFill>
                <a:latin typeface="Times New Roman" pitchFamily="18" charset="0"/>
                <a:cs typeface="Times New Roman" pitchFamily="18" charset="0"/>
              </a:rPr>
              <a:t>Continuous Probability Distributions</a:t>
            </a:r>
            <a:endParaRPr lang="en-US" sz="4000" dirty="0">
              <a:solidFill>
                <a:srgbClr val="A50021"/>
              </a:solidFill>
              <a:latin typeface="Times New Roman" pitchFamily="18" charset="0"/>
              <a:cs typeface="Times New Roman" pitchFamily="18" charset="0"/>
            </a:endParaRPr>
          </a:p>
        </p:txBody>
      </p:sp>
      <p:sp>
        <p:nvSpPr>
          <p:cNvPr id="10" name="Content Placeholder 2"/>
          <p:cNvSpPr>
            <a:spLocks noGrp="1"/>
          </p:cNvSpPr>
          <p:nvPr>
            <p:ph idx="1"/>
          </p:nvPr>
        </p:nvSpPr>
        <p:spPr>
          <a:xfrm>
            <a:off x="468078" y="1532467"/>
            <a:ext cx="8425339" cy="4656665"/>
          </a:xfrm>
        </p:spPr>
        <p:txBody>
          <a:bodyPr>
            <a:normAutofit/>
          </a:bodyPr>
          <a:lstStyle/>
          <a:p>
            <a:pPr marL="457200" lvl="1" indent="0" algn="just">
              <a:buClr>
                <a:schemeClr val="accent3"/>
              </a:buClr>
              <a:buSzPct val="95000"/>
              <a:buNone/>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2000" b="1"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800" b="1"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xmlns="" val="1761331249"/>
              </p:ext>
            </p:extLst>
          </p:nvPr>
        </p:nvGraphicFramePr>
        <p:xfrm>
          <a:off x="217178" y="1445767"/>
          <a:ext cx="3640667" cy="2875714"/>
        </p:xfrm>
        <a:graphic>
          <a:graphicData uri="http://schemas.openxmlformats.org/presentationml/2006/ole">
            <p:oleObj spid="_x0000_s14406" name="Visio" r:id="rId3" imgW="5462628" imgH="4315140" progId="">
              <p:embed/>
            </p:oleObj>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xmlns="" val="4115811677"/>
              </p:ext>
            </p:extLst>
          </p:nvPr>
        </p:nvGraphicFramePr>
        <p:xfrm>
          <a:off x="4045615" y="3505727"/>
          <a:ext cx="4640666" cy="2850630"/>
        </p:xfrm>
        <a:graphic>
          <a:graphicData uri="http://schemas.openxmlformats.org/presentationml/2006/ole">
            <p:oleObj spid="_x0000_s14407" name="Visio" r:id="rId4" imgW="7359232" imgH="4454730" progId="">
              <p:embed/>
            </p:oleObj>
          </a:graphicData>
        </a:graphic>
      </p:graphicFrame>
    </p:spTree>
    <p:extLst>
      <p:ext uri="{BB962C8B-B14F-4D97-AF65-F5344CB8AC3E}">
        <p14:creationId xmlns:p14="http://schemas.microsoft.com/office/powerpoint/2010/main" xmlns="" val="18041239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8" y="2060663"/>
            <a:ext cx="8425339" cy="4389120"/>
          </a:xfrm>
        </p:spPr>
        <p:txBody>
          <a:bodyPr>
            <a:normAutofit/>
          </a:bodyPr>
          <a:lstStyle/>
          <a:p>
            <a:r>
              <a:rPr lang="en-US" sz="2000" dirty="0" smtClean="0">
                <a:latin typeface="Times New Roman" panose="02020603050405020304" pitchFamily="18" charset="0"/>
                <a:cs typeface="Times New Roman" panose="02020603050405020304" pitchFamily="18" charset="0"/>
              </a:rPr>
              <a:t>When the random variable of interest can take </a:t>
            </a:r>
            <a:r>
              <a:rPr lang="en-US" sz="2000" dirty="0" smtClean="0">
                <a:solidFill>
                  <a:srgbClr val="A50021"/>
                </a:solidFill>
                <a:latin typeface="Times New Roman" panose="02020603050405020304" pitchFamily="18" charset="0"/>
                <a:cs typeface="Times New Roman" panose="02020603050405020304" pitchFamily="18" charset="0"/>
              </a:rPr>
              <a:t>any value in an interval</a:t>
            </a:r>
            <a:r>
              <a:rPr lang="en-US" sz="2000" dirty="0" smtClean="0">
                <a:latin typeface="Times New Roman" panose="02020603050405020304" pitchFamily="18" charset="0"/>
                <a:cs typeface="Times New Roman" panose="02020603050405020304" pitchFamily="18" charset="0"/>
              </a:rPr>
              <a:t>, it is called continuous random variable.</a:t>
            </a:r>
          </a:p>
          <a:p>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Every continuous random variable has </a:t>
            </a:r>
            <a:r>
              <a:rPr lang="en-US" sz="1800" dirty="0" smtClean="0">
                <a:solidFill>
                  <a:srgbClr val="0B5ED7"/>
                </a:solidFill>
                <a:latin typeface="Times New Roman" panose="02020603050405020304" pitchFamily="18" charset="0"/>
                <a:cs typeface="Times New Roman" panose="02020603050405020304" pitchFamily="18" charset="0"/>
              </a:rPr>
              <a:t>an infinite, uncountable number of possible values</a:t>
            </a:r>
            <a:r>
              <a:rPr lang="en-US" sz="1800" dirty="0" smtClean="0">
                <a:latin typeface="Times New Roman" panose="02020603050405020304" pitchFamily="18" charset="0"/>
                <a:cs typeface="Times New Roman" panose="02020603050405020304" pitchFamily="18" charset="0"/>
              </a:rPr>
              <a:t> (i.e., any value in an interval)</a:t>
            </a:r>
          </a:p>
          <a:p>
            <a:endParaRPr lang="en-US" sz="8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Consequently, continuous random variable differs from discrete random variable.</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Continuous Probability Distributions</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2664040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772919" cy="1143000"/>
          </a:xfrm>
        </p:spPr>
        <p:txBody>
          <a:bodyPr>
            <a:normAutofit/>
          </a:bodyPr>
          <a:lstStyle/>
          <a:p>
            <a:pPr algn="l"/>
            <a:r>
              <a:rPr lang="en-US" sz="4000" dirty="0" smtClean="0">
                <a:solidFill>
                  <a:srgbClr val="A50021"/>
                </a:solidFill>
                <a:latin typeface="Times New Roman" pitchFamily="18" charset="0"/>
                <a:cs typeface="Times New Roman" pitchFamily="18" charset="0"/>
              </a:rPr>
              <a:t>Properties of Probability Density Function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8" y="1546013"/>
                <a:ext cx="8425339" cy="4389120"/>
              </a:xfrm>
            </p:spPr>
            <p:txBody>
              <a:bodyPr>
                <a:normAutofit/>
              </a:bodyPr>
              <a:lstStyle/>
              <a:p>
                <a:pPr marL="0" lvl="1" indent="0" algn="just">
                  <a:buClr>
                    <a:schemeClr val="accent3"/>
                  </a:buClr>
                  <a:buSzPct val="95000"/>
                  <a:buNone/>
                </a:pPr>
                <a:r>
                  <a:rPr lang="en-US" sz="2000" dirty="0" smtClean="0">
                    <a:latin typeface="Times New Roman" panose="02020603050405020304" pitchFamily="18" charset="0"/>
                    <a:cs typeface="Times New Roman" panose="02020603050405020304" pitchFamily="18" charset="0"/>
                  </a:rPr>
                  <a:t>The function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𝑓</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𝑥</m:t>
                    </m:r>
                    <m:r>
                      <a:rPr lang="en-US" sz="2000" i="1" dirty="0"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is a probability density function for the continuous random variable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𝑋</m:t>
                    </m:r>
                  </m:oMath>
                </a14:m>
                <a:r>
                  <a:rPr lang="en-US" sz="2000" dirty="0" smtClean="0">
                    <a:latin typeface="Times New Roman" panose="02020603050405020304" pitchFamily="18" charset="0"/>
                    <a:cs typeface="Times New Roman" panose="02020603050405020304" pitchFamily="18" charset="0"/>
                  </a:rPr>
                  <a:t>, defined over the set of real numbers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𝑅</m:t>
                    </m:r>
                  </m:oMath>
                </a14:m>
                <a:r>
                  <a:rPr lang="en-US" sz="2000" dirty="0" smtClean="0">
                    <a:latin typeface="Times New Roman" panose="02020603050405020304" pitchFamily="18" charset="0"/>
                    <a:cs typeface="Times New Roman" panose="02020603050405020304" pitchFamily="18" charset="0"/>
                  </a:rPr>
                  <a:t>, if</a:t>
                </a:r>
              </a:p>
              <a:p>
                <a:pPr marL="0" lvl="1" indent="0" algn="just">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𝑓</m:t>
                    </m:r>
                    <m:d>
                      <m:dPr>
                        <m:ctrlPr>
                          <a:rPr lang="en-US" sz="2000" i="1" dirty="0" smtClean="0">
                            <a:latin typeface="Cambria Math" panose="02040503050406030204" pitchFamily="18" charset="0"/>
                            <a:cs typeface="Times New Roman" panose="02020603050405020304" pitchFamily="18" charset="0"/>
                          </a:rPr>
                        </m:ctrlPr>
                      </m:dPr>
                      <m:e>
                        <m:r>
                          <a:rPr lang="en-US" sz="2000" i="1" dirty="0" smtClean="0">
                            <a:latin typeface="Cambria Math" panose="02040503050406030204" pitchFamily="18" charset="0"/>
                            <a:cs typeface="Times New Roman" panose="02020603050405020304" pitchFamily="18" charset="0"/>
                          </a:rPr>
                          <m:t>𝑥</m:t>
                        </m:r>
                      </m:e>
                    </m:d>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0, </m:t>
                    </m:r>
                    <m:r>
                      <m:rPr>
                        <m:sty m:val="p"/>
                      </m:rPr>
                      <a:rPr lang="en-US" sz="2000" b="0" i="0" dirty="0" smtClean="0">
                        <a:latin typeface="Cambria Math" panose="02040503050406030204" pitchFamily="18" charset="0"/>
                        <a:ea typeface="Cambria Math" panose="02040503050406030204" pitchFamily="18" charset="0"/>
                        <a:cs typeface="Times New Roman" panose="02020603050405020304" pitchFamily="18" charset="0"/>
                      </a:rPr>
                      <m:t>for</m:t>
                    </m:r>
                    <m:r>
                      <a:rPr lang="en-US" sz="20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2000" b="0" i="0" dirty="0" smtClean="0">
                        <a:latin typeface="Cambria Math" panose="02040503050406030204" pitchFamily="18" charset="0"/>
                        <a:ea typeface="Cambria Math" panose="02040503050406030204" pitchFamily="18" charset="0"/>
                        <a:cs typeface="Times New Roman" panose="02020603050405020304" pitchFamily="18" charset="0"/>
                      </a:rPr>
                      <m:t>all</m:t>
                    </m:r>
                    <m:r>
                      <a:rPr lang="en-US" sz="2000"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𝑅</m:t>
                    </m:r>
                  </m:oMath>
                </a14:m>
                <a:r>
                  <a:rPr lang="en-US" sz="2000" dirty="0" smtClean="0">
                    <a:latin typeface="Times New Roman" panose="02020603050405020304" pitchFamily="18" charset="0"/>
                    <a:cs typeface="Times New Roman" panose="02020603050405020304" pitchFamily="18" charset="0"/>
                  </a:rPr>
                  <a:t> </a:t>
                </a:r>
              </a:p>
              <a:p>
                <a:pPr marL="2286000" lvl="8" indent="-457200" algn="just">
                  <a:buSzPct val="95000"/>
                  <a:buFont typeface="+mj-lt"/>
                  <a:buAutoNum type="arabicPeriod"/>
                </a:pPr>
                <a:endParaRPr lang="en-US" sz="100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nary>
                      <m:naryPr>
                        <m:ctrlPr>
                          <a:rPr lang="en-US"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sz="2000" b="0" i="1" smtClean="0">
                            <a:latin typeface="Cambria Math" panose="02040503050406030204" pitchFamily="18" charset="0"/>
                            <a:cs typeface="Times New Roman" panose="02020603050405020304" pitchFamily="18" charset="0"/>
                          </a:rPr>
                          <m:t>𝑓</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𝑑𝑥</m:t>
                        </m:r>
                      </m:e>
                    </m:nary>
                    <m:r>
                      <a:rPr lang="en-US" sz="2000" b="0" i="1" smtClean="0">
                        <a:latin typeface="Cambria Math" panose="02040503050406030204" pitchFamily="18" charset="0"/>
                        <a:cs typeface="Times New Roman" panose="02020603050405020304" pitchFamily="18" charset="0"/>
                      </a:rPr>
                      <m:t>=1</m:t>
                    </m:r>
                  </m:oMath>
                </a14:m>
                <a:endParaRPr lang="en-US" sz="2000" b="0" dirty="0" smtClean="0">
                  <a:latin typeface="Times New Roman" panose="02020603050405020304" pitchFamily="18" charset="0"/>
                  <a:cs typeface="Times New Roman" panose="02020603050405020304" pitchFamily="18" charset="0"/>
                </a:endParaRPr>
              </a:p>
              <a:p>
                <a:pPr marL="2286000" lvl="8" indent="-457200" algn="just">
                  <a:buSzPct val="95000"/>
                  <a:buFont typeface="+mj-lt"/>
                  <a:buAutoNum type="arabicPeriod"/>
                </a:pPr>
                <a:endParaRPr lang="en-US" sz="1000" b="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𝑃</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𝑎</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𝑏</m:t>
                        </m:r>
                      </m:e>
                    </m:d>
                    <m:r>
                      <a:rPr lang="en-US" sz="2000" b="0" i="1" smtClean="0">
                        <a:latin typeface="Cambria Math" panose="02040503050406030204" pitchFamily="18" charset="0"/>
                        <a:cs typeface="Times New Roman" panose="02020603050405020304" pitchFamily="18" charset="0"/>
                      </a:rPr>
                      <m:t>=</m:t>
                    </m:r>
                    <m:nary>
                      <m:naryPr>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𝑎</m:t>
                        </m:r>
                      </m:sub>
                      <m:sup>
                        <m:r>
                          <a:rPr lang="en-US" sz="2000" b="0" i="1" smtClean="0">
                            <a:latin typeface="Cambria Math" panose="02040503050406030204" pitchFamily="18" charset="0"/>
                            <a:cs typeface="Times New Roman" panose="02020603050405020304" pitchFamily="18" charset="0"/>
                          </a:rPr>
                          <m:t>𝑏</m:t>
                        </m:r>
                      </m:sup>
                      <m:e>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e>
                    </m:nary>
                    <m:r>
                      <a:rPr lang="en-US" sz="2000" b="0" i="1" smtClean="0">
                        <a:latin typeface="Cambria Math" panose="02040503050406030204" pitchFamily="18" charset="0"/>
                        <a:cs typeface="Times New Roman" panose="02020603050405020304" pitchFamily="18" charset="0"/>
                      </a:rPr>
                      <m:t>𝑑𝑥</m:t>
                    </m:r>
                  </m:oMath>
                </a14:m>
                <a:endParaRPr lang="en-US" sz="2000" b="0" dirty="0" smtClean="0">
                  <a:latin typeface="Times New Roman" panose="02020603050405020304" pitchFamily="18" charset="0"/>
                  <a:cs typeface="Times New Roman" panose="02020603050405020304" pitchFamily="18" charset="0"/>
                </a:endParaRPr>
              </a:p>
              <a:p>
                <a:pPr marL="2286000" lvl="8" indent="-457200" algn="just">
                  <a:buSzPct val="95000"/>
                  <a:buFont typeface="+mj-lt"/>
                  <a:buAutoNum type="arabicPeriod"/>
                </a:pPr>
                <a:endParaRPr lang="en-US" sz="1000" b="0" dirty="0" smtClean="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nary>
                      <m:naryPr>
                        <m:ctrl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ub>
                      <m:sup>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𝑥𝑓</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e>
                    </m:nary>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𝑑𝑥</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2286000" lvl="8" indent="-457200" algn="just">
                  <a:buSzPct val="95000"/>
                  <a:buFont typeface="+mj-lt"/>
                  <a:buAutoNum type="arabicPeriod"/>
                </a:pPr>
                <a:endParaRPr lang="en-US" sz="1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457200" algn="just">
                  <a:buClr>
                    <a:schemeClr val="accent3"/>
                  </a:buClr>
                  <a:buSzPct val="95000"/>
                  <a:buFont typeface="+mj-lt"/>
                  <a:buAutoNum type="arabicPeriod"/>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r>
                          <m:rPr>
                            <m:nor/>
                          </m:rPr>
                          <a:rPr lang="en-US" sz="2000" dirty="0">
                            <a:latin typeface="Times New Roman" panose="02020603050405020304" pitchFamily="18" charset="0"/>
                            <a:cs typeface="Times New Roman" panose="02020603050405020304" pitchFamily="18" charset="0"/>
                          </a:rPr>
                          <m:t> </m:t>
                        </m:r>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e>
                            </m:d>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𝑑𝑥</m:t>
                    </m:r>
                  </m:oMath>
                </a14:m>
                <a:endParaRPr lang="en-US" sz="20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46013"/>
                <a:ext cx="8425339" cy="4389120"/>
              </a:xfrm>
              <a:blipFill rotWithShape="1">
                <a:blip r:embed="rId3" cstate="print"/>
                <a:stretch>
                  <a:fillRect l="-796" t="-694" r="-724" b="-13472"/>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xmlns="" val="1173838518"/>
              </p:ext>
            </p:extLst>
          </p:nvPr>
        </p:nvGraphicFramePr>
        <p:xfrm>
          <a:off x="4229064" y="2544994"/>
          <a:ext cx="5132424" cy="2980260"/>
        </p:xfrm>
        <a:graphic>
          <a:graphicData uri="http://schemas.openxmlformats.org/presentationml/2006/ole">
            <p:oleObj spid="_x0000_s3154" name="Visio" r:id="rId4" imgW="7359232" imgH="4273020" progId="">
              <p:embed/>
            </p:oleObj>
          </a:graphicData>
        </a:graphic>
      </p:graphicFrame>
    </p:spTree>
    <p:extLst>
      <p:ext uri="{BB962C8B-B14F-4D97-AF65-F5344CB8AC3E}">
        <p14:creationId xmlns:p14="http://schemas.microsoft.com/office/powerpoint/2010/main" xmlns="" val="1992065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Continuous Uniform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6" name="Rectangle 15"/>
              <p:cNvSpPr/>
              <p:nvPr/>
            </p:nvSpPr>
            <p:spPr>
              <a:xfrm>
                <a:off x="829491" y="2652795"/>
                <a:ext cx="7734300" cy="242510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endParaRPr lang="en-US" dirty="0">
                  <a:solidFill>
                    <a:prstClr val="black"/>
                  </a:solidFill>
                </a:endParaRPr>
              </a:p>
              <a:p>
                <a:pPr algn="just"/>
                <a:r>
                  <a:rPr lang="en-US" dirty="0" smtClean="0">
                    <a:solidFill>
                      <a:prstClr val="black"/>
                    </a:solidFill>
                  </a:rPr>
                  <a:t>The density function of the continuous uniform random variable </a:t>
                </a:r>
                <a14:m>
                  <m:oMath xmlns:m="http://schemas.openxmlformats.org/officeDocument/2006/math">
                    <m:r>
                      <a:rPr lang="en-US" i="1" dirty="0" smtClean="0">
                        <a:solidFill>
                          <a:prstClr val="black"/>
                        </a:solidFill>
                        <a:latin typeface="Cambria Math" panose="02040503050406030204" pitchFamily="18" charset="0"/>
                      </a:rPr>
                      <m:t>𝑋</m:t>
                    </m:r>
                  </m:oMath>
                </a14:m>
                <a:r>
                  <a:rPr lang="en-US" dirty="0" smtClean="0">
                    <a:solidFill>
                      <a:prstClr val="black"/>
                    </a:solidFill>
                  </a:rPr>
                  <a:t> on the interval </a:t>
                </a:r>
                <a14:m>
                  <m:oMath xmlns:m="http://schemas.openxmlformats.org/officeDocument/2006/math">
                    <m:r>
                      <a:rPr lang="en-US" i="1" dirty="0" smtClean="0">
                        <a:solidFill>
                          <a:prstClr val="black"/>
                        </a:solidFill>
                        <a:latin typeface="Cambria Math" panose="02040503050406030204" pitchFamily="18" charset="0"/>
                      </a:rPr>
                      <m:t>[</m:t>
                    </m:r>
                    <m:r>
                      <a:rPr lang="en-US" i="1" dirty="0" smtClean="0">
                        <a:solidFill>
                          <a:prstClr val="black"/>
                        </a:solidFill>
                        <a:latin typeface="Cambria Math" panose="02040503050406030204" pitchFamily="18" charset="0"/>
                      </a:rPr>
                      <m:t>𝐴</m:t>
                    </m:r>
                    <m:r>
                      <a:rPr lang="en-US" i="1" dirty="0" smtClean="0">
                        <a:solidFill>
                          <a:prstClr val="black"/>
                        </a:solidFill>
                        <a:latin typeface="Cambria Math" panose="02040503050406030204" pitchFamily="18" charset="0"/>
                      </a:rPr>
                      <m:t>,</m:t>
                    </m:r>
                    <m:r>
                      <a:rPr lang="en-US" i="1" dirty="0" smtClean="0">
                        <a:solidFill>
                          <a:prstClr val="black"/>
                        </a:solidFill>
                        <a:latin typeface="Cambria Math" panose="02040503050406030204" pitchFamily="18" charset="0"/>
                      </a:rPr>
                      <m:t>𝐵</m:t>
                    </m:r>
                    <m:r>
                      <a:rPr lang="en-US" i="1" dirty="0" smtClean="0">
                        <a:solidFill>
                          <a:prstClr val="black"/>
                        </a:solidFill>
                        <a:latin typeface="Cambria Math" panose="02040503050406030204" pitchFamily="18" charset="0"/>
                      </a:rPr>
                      <m:t>] </m:t>
                    </m:r>
                  </m:oMath>
                </a14:m>
                <a:r>
                  <a:rPr lang="en-US" dirty="0" smtClean="0">
                    <a:solidFill>
                      <a:prstClr val="black"/>
                    </a:solidFill>
                  </a:rPr>
                  <a:t>is:</a:t>
                </a:r>
              </a:p>
              <a:p>
                <a:pPr algn="just"/>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panose="02040503050406030204" pitchFamily="18" charset="0"/>
                        </a:rPr>
                        <m:t>𝑓</m:t>
                      </m:r>
                      <m:d>
                        <m:dPr>
                          <m:ctrlPr>
                            <a:rPr lang="en-US" b="0" i="1" smtClean="0">
                              <a:solidFill>
                                <a:prstClr val="black"/>
                              </a:solidFill>
                              <a:latin typeface="Cambria Math" panose="02040503050406030204" pitchFamily="18" charset="0"/>
                            </a:rPr>
                          </m:ctrlPr>
                        </m:dPr>
                        <m:e>
                          <m:r>
                            <a:rPr lang="en-US" b="0" i="1" smtClean="0">
                              <a:solidFill>
                                <a:prstClr val="black"/>
                              </a:solidFill>
                              <a:latin typeface="Cambria Math" panose="02040503050406030204" pitchFamily="18" charset="0"/>
                            </a:rPr>
                            <m:t>𝑥</m:t>
                          </m:r>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𝐴</m:t>
                          </m:r>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𝐵</m:t>
                          </m:r>
                        </m:e>
                      </m:d>
                      <m:r>
                        <a:rPr lang="en-US" b="0" i="1" smtClean="0">
                          <a:solidFill>
                            <a:prstClr val="black"/>
                          </a:solidFill>
                          <a:latin typeface="Cambria Math" panose="02040503050406030204" pitchFamily="18" charset="0"/>
                        </a:rPr>
                        <m:t>=</m:t>
                      </m:r>
                      <m:d>
                        <m:dPr>
                          <m:begChr m:val="{"/>
                          <m:endChr m:val=""/>
                          <m:ctrlPr>
                            <a:rPr lang="en-US" b="0" i="1" smtClean="0">
                              <a:solidFill>
                                <a:prstClr val="black"/>
                              </a:solidFill>
                              <a:latin typeface="Cambria Math" panose="02040503050406030204" pitchFamily="18" charset="0"/>
                            </a:rPr>
                          </m:ctrlPr>
                        </m:dPr>
                        <m:e>
                          <m:eqArr>
                            <m:eqArrPr>
                              <m:ctrlPr>
                                <a:rPr lang="en-US" b="0" i="1" smtClean="0">
                                  <a:solidFill>
                                    <a:prstClr val="black"/>
                                  </a:solidFill>
                                  <a:latin typeface="Cambria Math" panose="02040503050406030204" pitchFamily="18" charset="0"/>
                                </a:rPr>
                              </m:ctrlPr>
                            </m:eqArrPr>
                            <m:e>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𝐵</m:t>
                                  </m:r>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𝐴</m:t>
                                  </m:r>
                                </m:den>
                              </m:f>
                              <m:r>
                                <a:rPr lang="en-US" b="0" i="1" smtClean="0">
                                  <a:solidFill>
                                    <a:prstClr val="black"/>
                                  </a:solidFill>
                                  <a:latin typeface="Cambria Math" panose="02040503050406030204" pitchFamily="18" charset="0"/>
                                </a:rPr>
                                <m:t>                          </m:t>
                              </m:r>
                              <m:r>
                                <a:rPr lang="en-US" b="0" i="1" smtClean="0">
                                  <a:solidFill>
                                    <a:prstClr val="black"/>
                                  </a:solidFill>
                                  <a:latin typeface="Cambria Math" panose="02040503050406030204" pitchFamily="18" charset="0"/>
                                </a:rPr>
                                <m:t>𝐴</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𝑥</m:t>
                              </m:r>
                              <m:r>
                                <a:rPr lang="en-US" b="0"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𝐵</m:t>
                              </m:r>
                            </m:e>
                            <m:e>
                              <m:r>
                                <a:rPr lang="en-US" b="0" i="1" smtClean="0">
                                  <a:solidFill>
                                    <a:prstClr val="black"/>
                                  </a:solidFill>
                                  <a:latin typeface="Cambria Math" panose="02040503050406030204" pitchFamily="18" charset="0"/>
                                  <a:ea typeface="Cambria Math" panose="02040503050406030204" pitchFamily="18" charset="0"/>
                                </a:rPr>
                                <m:t> </m:t>
                              </m:r>
                            </m:e>
                            <m:e>
                              <m:r>
                                <a:rPr lang="en-US" b="0" i="1" smtClean="0">
                                  <a:solidFill>
                                    <a:prstClr val="black"/>
                                  </a:solidFill>
                                  <a:latin typeface="Cambria Math" panose="02040503050406030204" pitchFamily="18" charset="0"/>
                                </a:rPr>
                                <m:t>0                                   </m:t>
                              </m:r>
                              <m:r>
                                <a:rPr lang="en-US" b="0" i="1" smtClean="0">
                                  <a:solidFill>
                                    <a:prstClr val="black"/>
                                  </a:solidFill>
                                  <a:latin typeface="Cambria Math" panose="02040503050406030204" pitchFamily="18" charset="0"/>
                                </a:rPr>
                                <m:t>𝑂𝑡h𝑒𝑟𝑤𝑖𝑠𝑒</m:t>
                              </m:r>
                            </m:e>
                          </m:eqArr>
                        </m:e>
                      </m:d>
                    </m:oMath>
                  </m:oMathPara>
                </a14:m>
                <a:endParaRPr lang="en-US" dirty="0" smtClean="0">
                  <a:solidFill>
                    <a:prstClr val="black"/>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829491" y="2652795"/>
                <a:ext cx="7734300" cy="2425102"/>
              </a:xfrm>
              <a:prstGeom prst="rect">
                <a:avLst/>
              </a:prstGeom>
              <a:blipFill rotWithShape="1">
                <a:blip r:embed="rId2"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17" name="Rounded Rectangle 16"/>
          <p:cNvSpPr/>
          <p:nvPr/>
        </p:nvSpPr>
        <p:spPr>
          <a:xfrm>
            <a:off x="829491" y="2652795"/>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4.8: </a:t>
            </a:r>
            <a:r>
              <a:rPr lang="en-US" sz="2000" b="1" dirty="0" smtClean="0">
                <a:solidFill>
                  <a:prstClr val="black"/>
                </a:solidFill>
                <a:latin typeface="Times New Roman" pitchFamily="18" charset="0"/>
                <a:cs typeface="Times New Roman" pitchFamily="18" charset="0"/>
              </a:rPr>
              <a:t>Continuous Uniform Distribution</a:t>
            </a:r>
            <a:endParaRPr lang="en-IN" sz="2000" b="1" dirty="0">
              <a:solidFill>
                <a:prstClr val="black"/>
              </a:solidFill>
              <a:latin typeface="Times New Roman" pitchFamily="18" charset="0"/>
              <a:cs typeface="Times New Roman" pitchFamily="18" charset="0"/>
            </a:endParaRPr>
          </a:p>
        </p:txBody>
      </p:sp>
      <p:sp>
        <p:nvSpPr>
          <p:cNvPr id="19" name="Content Placeholder 2"/>
          <p:cNvSpPr>
            <a:spLocks noGrp="1"/>
          </p:cNvSpPr>
          <p:nvPr>
            <p:ph idx="1"/>
          </p:nvPr>
        </p:nvSpPr>
        <p:spPr>
          <a:xfrm>
            <a:off x="483318" y="1637207"/>
            <a:ext cx="8425339" cy="820243"/>
          </a:xfrm>
        </p:spPr>
        <p:txBody>
          <a:bodyPr>
            <a:normAutofit/>
          </a:bodyPr>
          <a:lstStyle/>
          <a:p>
            <a:pPr algn="just"/>
            <a:r>
              <a:rPr lang="en-US" sz="2000" dirty="0">
                <a:solidFill>
                  <a:prstClr val="black"/>
                </a:solidFill>
                <a:latin typeface="Times New Roman" panose="02020603050405020304" pitchFamily="18" charset="0"/>
                <a:cs typeface="Times New Roman" panose="02020603050405020304" pitchFamily="18" charset="0"/>
              </a:rPr>
              <a:t>One of the simplest continuous distribution in all of statistics is the continuous  </a:t>
            </a:r>
            <a:r>
              <a:rPr lang="en-US" sz="2000" dirty="0">
                <a:solidFill>
                  <a:srgbClr val="0B5ED7"/>
                </a:solidFill>
                <a:latin typeface="Times New Roman" panose="02020603050405020304" pitchFamily="18" charset="0"/>
                <a:cs typeface="Times New Roman" panose="02020603050405020304" pitchFamily="18" charset="0"/>
              </a:rPr>
              <a:t>uniform</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distribution.</a:t>
            </a:r>
            <a:endParaRPr lang="en-IN" sz="2000" dirty="0">
              <a:solidFill>
                <a:srgbClr val="A50021"/>
              </a:solidFill>
              <a:latin typeface="Times New Roman" panose="02020603050405020304" pitchFamily="18" charset="0"/>
              <a:cs typeface="Times New Roman" panose="02020603050405020304" pitchFamily="18" charset="0"/>
            </a:endParaRPr>
          </a:p>
          <a:p>
            <a:pPr marL="0" lvl="1" indent="0" algn="just">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7998463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lnSpcReduction="10000"/>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1800" dirty="0" smtClean="0"/>
                  <a:t>Note:</a:t>
                </a:r>
              </a:p>
              <a:p>
                <a:pPr marL="342900" indent="-342900">
                  <a:buFont typeface="+mj-lt"/>
                  <a:buAutoNum type="alphaLcParenR"/>
                </a:pPr>
                <a:r>
                  <a:rPr lang="en-US" sz="1800" dirty="0" smtClean="0"/>
                  <a:t> </a:t>
                </a:r>
                <a14:m>
                  <m:oMath xmlns:m="http://schemas.openxmlformats.org/officeDocument/2006/math">
                    <m:nary>
                      <m:naryPr>
                        <m:ctrlPr>
                          <a:rPr lang="en-US" sz="1800" i="1" smtClean="0">
                            <a:latin typeface="Cambria Math" panose="02040503050406030204" pitchFamily="18" charset="0"/>
                          </a:rPr>
                        </m:ctrlPr>
                      </m:naryPr>
                      <m:sub>
                        <m:r>
                          <m:rPr>
                            <m:brk m:alnAt="23"/>
                          </m:rPr>
                          <a:rPr lang="en-US" sz="1800" i="1" smtClean="0">
                            <a:latin typeface="Cambria Math" panose="02040503050406030204" pitchFamily="18" charset="0"/>
                            <a:ea typeface="Cambria Math" panose="02040503050406030204" pitchFamily="18" charset="0"/>
                          </a:rPr>
                          <m:t>∞</m:t>
                        </m:r>
                      </m:sub>
                      <m:sup>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up>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𝑑𝑥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𝐵</m:t>
                            </m:r>
                            <m:r>
                              <a:rPr lang="en-US" sz="1800" b="0" i="1" smtClean="0">
                                <a:latin typeface="Cambria Math" panose="02040503050406030204" pitchFamily="18" charset="0"/>
                              </a:rPr>
                              <m:t>−</m:t>
                            </m:r>
                            <m:r>
                              <a:rPr lang="en-US" sz="1800" b="0" i="1" smtClean="0">
                                <a:latin typeface="Cambria Math" panose="02040503050406030204" pitchFamily="18" charset="0"/>
                              </a:rPr>
                              <m:t>𝐴</m:t>
                            </m:r>
                          </m:den>
                        </m:f>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e>
                    </m:nary>
                    <m:r>
                      <a:rPr lang="en-US" sz="1800" b="0" i="1" smtClean="0">
                        <a:latin typeface="Cambria Math" panose="02040503050406030204" pitchFamily="18" charset="0"/>
                      </a:rPr>
                      <m:t>=1</m:t>
                    </m:r>
                  </m:oMath>
                </a14:m>
                <a:endParaRPr lang="en-US" sz="1800" b="0" dirty="0" smtClean="0"/>
              </a:p>
              <a:p>
                <a:pPr marL="342900" indent="-342900">
                  <a:buFont typeface="+mj-lt"/>
                  <a:buAutoNum type="alphaLcParenR"/>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0" i="1" smtClean="0">
                        <a:latin typeface="Cambria Math" panose="02040503050406030204" pitchFamily="18" charset="0"/>
                      </a:rPr>
                      <m:t>𝑐</m:t>
                    </m:r>
                    <m:r>
                      <a:rPr lang="en-US" sz="1800" b="0" i="1" smtClean="0">
                        <a:latin typeface="Cambria Math" panose="02040503050406030204" pitchFamily="18" charset="0"/>
                      </a:rPr>
                      <m:t>&lt;</m:t>
                    </m:r>
                    <m:r>
                      <a:rPr lang="en-US" sz="1800" b="0" i="1" smtClean="0">
                        <a:latin typeface="Cambria Math" panose="02040503050406030204" pitchFamily="18" charset="0"/>
                      </a:rPr>
                      <m:t>𝑥</m:t>
                    </m:r>
                    <m:r>
                      <a:rPr lang="en-US" sz="1800" b="0" i="1" smtClean="0">
                        <a:latin typeface="Cambria Math" panose="02040503050406030204" pitchFamily="18" charset="0"/>
                      </a:rPr>
                      <m:t>&lt;</m:t>
                    </m:r>
                    <m:r>
                      <a:rPr lang="en-US" sz="1800" b="0" i="1" smtClean="0">
                        <a:latin typeface="Cambria Math" panose="02040503050406030204" pitchFamily="18" charset="0"/>
                      </a:rPr>
                      <m:t>𝑑</m:t>
                    </m:r>
                  </m:oMath>
                </a14:m>
                <a:r>
                  <a:rPr lang="en-US" sz="1800" dirty="0" smtClean="0"/>
                  <a:t>)=</a:t>
                </a:r>
                <a14:m>
                  <m:oMath xmlns:m="http://schemas.openxmlformats.org/officeDocument/2006/math">
                    <m:r>
                      <a:rPr lang="en-US" sz="1800" b="0" i="0" dirty="0" smtClean="0">
                        <a:latin typeface="Cambria Math" panose="02040503050406030204" pitchFamily="18" charset="0"/>
                      </a:rPr>
                      <m:t> </m:t>
                    </m:r>
                    <m:f>
                      <m:fPr>
                        <m:ctrlPr>
                          <a:rPr lang="en-US" sz="1800" i="1" dirty="0" smtClean="0">
                            <a:latin typeface="Cambria Math" panose="02040503050406030204" pitchFamily="18" charset="0"/>
                          </a:rPr>
                        </m:ctrlPr>
                      </m:fPr>
                      <m:num>
                        <m:r>
                          <a:rPr lang="en-US" sz="1800" b="0" i="1" dirty="0" smtClean="0">
                            <a:latin typeface="Cambria Math" panose="02040503050406030204" pitchFamily="18" charset="0"/>
                          </a:rPr>
                          <m:t>𝑑</m:t>
                        </m:r>
                        <m:r>
                          <a:rPr lang="en-US" sz="1800" b="0" i="1" dirty="0" smtClean="0">
                            <a:latin typeface="Cambria Math" panose="02040503050406030204" pitchFamily="18" charset="0"/>
                          </a:rPr>
                          <m:t>−</m:t>
                        </m:r>
                        <m:r>
                          <a:rPr lang="en-US" sz="1800" b="0" i="1" dirty="0" smtClean="0">
                            <a:latin typeface="Cambria Math" panose="02040503050406030204" pitchFamily="18" charset="0"/>
                          </a:rPr>
                          <m:t>𝑐</m:t>
                        </m:r>
                      </m:num>
                      <m:den>
                        <m:r>
                          <a:rPr lang="en-US" sz="1800" b="0" i="1" dirty="0" smtClean="0">
                            <a:latin typeface="Cambria Math"/>
                          </a:rPr>
                          <m:t>𝐵</m:t>
                        </m:r>
                        <m:r>
                          <a:rPr lang="en-US" sz="1800" b="0" i="1" dirty="0" smtClean="0">
                            <a:latin typeface="Cambria Math" panose="02040503050406030204" pitchFamily="18" charset="0"/>
                          </a:rPr>
                          <m:t>−</m:t>
                        </m:r>
                        <m:r>
                          <a:rPr lang="en-US" sz="1800" b="0" i="1" dirty="0" smtClean="0">
                            <a:latin typeface="Cambria Math"/>
                          </a:rPr>
                          <m:t>𝐴</m:t>
                        </m:r>
                      </m:den>
                    </m:f>
                  </m:oMath>
                </a14:m>
                <a:r>
                  <a:rPr lang="en-US" sz="1800" dirty="0" smtClean="0"/>
                  <a:t> 	where both </a:t>
                </a:r>
                <a14:m>
                  <m:oMath xmlns:m="http://schemas.openxmlformats.org/officeDocument/2006/math">
                    <m:r>
                      <a:rPr lang="en-US" sz="1800" i="1" dirty="0" smtClean="0">
                        <a:latin typeface="Cambria Math" panose="02040503050406030204" pitchFamily="18" charset="0"/>
                      </a:rPr>
                      <m:t>𝑐</m:t>
                    </m:r>
                  </m:oMath>
                </a14:m>
                <a:r>
                  <a:rPr lang="en-US" sz="1800" dirty="0" smtClean="0"/>
                  <a:t> and </a:t>
                </a:r>
                <a14:m>
                  <m:oMath xmlns:m="http://schemas.openxmlformats.org/officeDocument/2006/math">
                    <m:r>
                      <a:rPr lang="en-US" sz="1800" i="1" dirty="0" smtClean="0">
                        <a:latin typeface="Cambria Math" panose="02040503050406030204" pitchFamily="18" charset="0"/>
                      </a:rPr>
                      <m:t>𝑑</m:t>
                    </m:r>
                  </m:oMath>
                </a14:m>
                <a:r>
                  <a:rPr lang="en-US" sz="1800" dirty="0" smtClean="0"/>
                  <a:t> are in the interval (A,B)</a:t>
                </a:r>
              </a:p>
              <a:p>
                <a:pPr marL="342900" indent="-342900">
                  <a:buFont typeface="+mj-lt"/>
                  <a:buAutoNum type="alphaLcParenR"/>
                </a:pPr>
                <a14:m>
                  <m:oMath xmlns:m="http://schemas.openxmlformats.org/officeDocument/2006/math">
                    <m:r>
                      <a:rPr lang="en-US" sz="1800" i="1" smtClean="0">
                        <a:latin typeface="Cambria Math" panose="02040503050406030204" pitchFamily="18" charset="0"/>
                        <a:ea typeface="Cambria Math" panose="02040503050406030204" pitchFamily="18" charset="0"/>
                      </a:rPr>
                      <m:t>𝜇</m:t>
                    </m:r>
                    <m:r>
                      <a:rPr lang="en-US" sz="180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num>
                      <m:den>
                        <m:r>
                          <a:rPr lang="en-US" sz="1800" b="0" i="1" smtClean="0">
                            <a:latin typeface="Cambria Math" panose="02040503050406030204" pitchFamily="18" charset="0"/>
                            <a:ea typeface="Cambria Math" panose="02040503050406030204" pitchFamily="18" charset="0"/>
                          </a:rPr>
                          <m:t>2</m:t>
                        </m:r>
                      </m:den>
                    </m:f>
                  </m:oMath>
                </a14:m>
                <a:endParaRPr lang="en-US" sz="1800" dirty="0" smtClean="0">
                  <a:ea typeface="Cambria Math" panose="02040503050406030204" pitchFamily="18" charset="0"/>
                </a:endParaRPr>
              </a:p>
              <a:p>
                <a:pPr marL="342900" indent="-342900">
                  <a:buFont typeface="+mj-lt"/>
                  <a:buAutoNum type="alphaLcParenR"/>
                </a:pPr>
                <a14:m>
                  <m:oMath xmlns:m="http://schemas.openxmlformats.org/officeDocument/2006/math">
                    <m:sSup>
                      <m:sSupPr>
                        <m:ctrlPr>
                          <a:rPr lang="en-US" sz="180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𝜎</m:t>
                        </m:r>
                      </m:e>
                      <m:sup>
                        <m:r>
                          <a:rPr lang="en-US" sz="1800" b="0" i="1" smtClean="0">
                            <a:latin typeface="Cambria Math" panose="02040503050406030204" pitchFamily="18" charset="0"/>
                            <a:ea typeface="Cambria Math" panose="02040503050406030204" pitchFamily="18" charset="0"/>
                          </a:rPr>
                          <m:t>2</m:t>
                        </m:r>
                      </m:sup>
                    </m:sSup>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𝐵</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𝐴</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num>
                      <m:den>
                        <m:r>
                          <a:rPr lang="en-US" sz="1800" b="0" i="1" smtClean="0">
                            <a:latin typeface="Cambria Math" panose="02040503050406030204" pitchFamily="18" charset="0"/>
                            <a:ea typeface="Cambria Math" panose="02040503050406030204" pitchFamily="18" charset="0"/>
                          </a:rPr>
                          <m:t>12</m:t>
                        </m:r>
                      </m:den>
                    </m:f>
                  </m:oMath>
                </a14:m>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cstate="print"/>
                <a:stretch>
                  <a:fillRect l="-507"/>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6" name="Title 1"/>
          <p:cNvSpPr>
            <a:spLocks noGrp="1"/>
          </p:cNvSpPr>
          <p:nvPr>
            <p:ph type="title"/>
          </p:nvPr>
        </p:nvSpPr>
        <p:spPr>
          <a:xfrm>
            <a:off x="186268" y="260648"/>
            <a:ext cx="9050866" cy="1143000"/>
          </a:xfrm>
        </p:spPr>
        <p:txBody>
          <a:bodyPr>
            <a:noAutofit/>
          </a:bodyPr>
          <a:lstStyle/>
          <a:p>
            <a:pPr algn="l"/>
            <a:r>
              <a:rPr lang="en-US" sz="4000" dirty="0" smtClean="0">
                <a:solidFill>
                  <a:srgbClr val="A50021"/>
                </a:solidFill>
                <a:latin typeface="Times New Roman" pitchFamily="18" charset="0"/>
                <a:cs typeface="Times New Roman" pitchFamily="18" charset="0"/>
              </a:rPr>
              <a:t>Continuous Uniform Distribution</a:t>
            </a:r>
            <a:endParaRPr lang="en-IN" sz="4000" dirty="0">
              <a:solidFill>
                <a:srgbClr val="A50021"/>
              </a:solidFill>
              <a:latin typeface="Times New Roman" pitchFamily="18" charset="0"/>
              <a:cs typeface="Times New Roman"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xmlns="" val="1307215634"/>
              </p:ext>
            </p:extLst>
          </p:nvPr>
        </p:nvGraphicFramePr>
        <p:xfrm>
          <a:off x="2350559" y="1572981"/>
          <a:ext cx="3745441" cy="2796407"/>
        </p:xfrm>
        <a:graphic>
          <a:graphicData uri="http://schemas.openxmlformats.org/presentationml/2006/ole">
            <p:oleObj spid="_x0000_s6225" name="Visio" r:id="rId4" imgW="5863993" imgH="4378248" progId="">
              <p:embed/>
            </p:oleObj>
          </a:graphicData>
        </a:graphic>
      </p:graphicFrame>
    </p:spTree>
    <p:extLst>
      <p:ext uri="{BB962C8B-B14F-4D97-AF65-F5344CB8AC3E}">
        <p14:creationId xmlns:p14="http://schemas.microsoft.com/office/powerpoint/2010/main" xmlns="" val="36367087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8" y="1716858"/>
            <a:ext cx="8425339" cy="4389120"/>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The most often used continuous probability distribution is the normal distribution; it is also known as </a:t>
            </a:r>
            <a:r>
              <a:rPr lang="en-US" sz="2000" b="1" dirty="0" smtClean="0">
                <a:solidFill>
                  <a:srgbClr val="0B5ED7"/>
                </a:solidFill>
                <a:latin typeface="Times New Roman" panose="02020603050405020304" pitchFamily="18" charset="0"/>
                <a:cs typeface="Times New Roman" panose="02020603050405020304" pitchFamily="18" charset="0"/>
              </a:rPr>
              <a:t>Gaussian</a:t>
            </a:r>
            <a:r>
              <a:rPr lang="en-US" sz="2000" dirty="0" smtClean="0">
                <a:solidFill>
                  <a:srgbClr val="0B5ED7"/>
                </a:solidFill>
                <a:latin typeface="Times New Roman" panose="02020603050405020304" pitchFamily="18" charset="0"/>
                <a:cs typeface="Times New Roman" panose="02020603050405020304" pitchFamily="18" charset="0"/>
              </a:rPr>
              <a:t> distribution</a:t>
            </a:r>
            <a:r>
              <a:rPr lang="en-US" sz="2000" dirty="0" smtClean="0">
                <a:latin typeface="Times New Roman" panose="02020603050405020304" pitchFamily="18" charset="0"/>
                <a:cs typeface="Times New Roman" panose="02020603050405020304" pitchFamily="18" charset="0"/>
              </a:rPr>
              <a:t>.</a:t>
            </a:r>
          </a:p>
          <a:p>
            <a:pPr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Its graph called the normal curve is the bell-shaped curve.</a:t>
            </a:r>
          </a:p>
          <a:p>
            <a:pPr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Such a curve approximately describes many phenomenon occur in nature, industry and research.</a:t>
            </a:r>
          </a:p>
          <a:p>
            <a:pPr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Physical measurement in areas such as meteorological experiments, rainfall studies and measurement of manufacturing parts are often more than adequately explained with normal distribution.</a:t>
            </a:r>
          </a:p>
          <a:p>
            <a:pPr algn="just"/>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continuous random variable </a:t>
            </a:r>
            <a:r>
              <a:rPr lang="en-US" sz="2000" i="1" dirty="0" smtClean="0">
                <a:latin typeface="Times New Roman" panose="02020603050405020304" pitchFamily="18" charset="0"/>
                <a:cs typeface="Times New Roman" panose="02020603050405020304" pitchFamily="18" charset="0"/>
              </a:rPr>
              <a:t>X</a:t>
            </a:r>
            <a:r>
              <a:rPr lang="en-US" sz="2000" dirty="0" smtClean="0">
                <a:latin typeface="Times New Roman" panose="02020603050405020304" pitchFamily="18" charset="0"/>
                <a:cs typeface="Times New Roman" panose="02020603050405020304" pitchFamily="18" charset="0"/>
              </a:rPr>
              <a:t> having the bell-shaped distribution is called a normal random variable.</a:t>
            </a:r>
            <a:br>
              <a:rPr lang="en-US" sz="2000" dirty="0" smtClean="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Normal Distribution</a:t>
            </a:r>
            <a:endParaRPr lang="en-IN"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8894326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6" name="Rectangle 15"/>
              <p:cNvSpPr/>
              <p:nvPr/>
            </p:nvSpPr>
            <p:spPr>
              <a:xfrm>
                <a:off x="883920" y="4533709"/>
                <a:ext cx="7734300" cy="193602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density of the normal variable </a:t>
                </a:r>
                <a14:m>
                  <m:oMath xmlns:m="http://schemas.openxmlformats.org/officeDocument/2006/math">
                    <m:r>
                      <a:rPr lang="en-US" b="0" i="1" smtClean="0">
                        <a:solidFill>
                          <a:prstClr val="black"/>
                        </a:solidFill>
                        <a:latin typeface="Cambria Math" panose="02040503050406030204" pitchFamily="18" charset="0"/>
                      </a:rPr>
                      <m:t>𝑥</m:t>
                    </m:r>
                  </m:oMath>
                </a14:m>
                <a:r>
                  <a:rPr lang="en-IN" dirty="0" smtClean="0">
                    <a:solidFill>
                      <a:srgbClr val="A5002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𝜇</m:t>
                    </m:r>
                  </m:oMath>
                </a14:m>
                <a:r>
                  <a:rPr lang="en-IN" dirty="0" smtClean="0">
                    <a:solidFill>
                      <a:schemeClr val="tx1"/>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smtClean="0">
                            <a:solidFill>
                              <a:schemeClr val="tx1"/>
                            </a:solidFill>
                            <a:latin typeface="Cambria Math" panose="02040503050406030204" pitchFamily="18" charset="0"/>
                          </a:rPr>
                        </m:ctrlPr>
                      </m:sSupPr>
                      <m:e>
                        <m:r>
                          <a:rPr lang="en-IN"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oMath>
                </a14:m>
                <a:r>
                  <a:rPr lang="en-IN" dirty="0" smtClean="0">
                    <a:solidFill>
                      <a:schemeClr val="tx1"/>
                    </a:solidFill>
                    <a:latin typeface="Times New Roman" panose="02020603050405020304" pitchFamily="18" charset="0"/>
                    <a:cs typeface="Times New Roman" panose="02020603050405020304" pitchFamily="18" charset="0"/>
                  </a:rPr>
                  <a:t> is </a:t>
                </a:r>
              </a:p>
              <a:p>
                <a:pPr algn="ct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𝜎</m:t>
                        </m:r>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e>
                        </m:rad>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f>
                          <m:fPr>
                            <m:type m:val="skw"/>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𝜇</m:t>
                                </m:r>
                                <m:r>
                                  <a:rPr lang="en-US" i="1">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sup>
                    </m:sSup>
                  </m:oMath>
                </a14:m>
                <a:r>
                  <a:rPr lang="en-IN"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b="0" i="0"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rPr>
                      <m:t>&lt;</m:t>
                    </m:r>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&lt;∞</m:t>
                    </m:r>
                  </m:oMath>
                </a14:m>
                <a:endParaRPr lang="en-IN" dirty="0" smtClean="0">
                  <a:solidFill>
                    <a:schemeClr val="tx1"/>
                  </a:solidFill>
                  <a:latin typeface="Times New Roman" panose="02020603050405020304" pitchFamily="18" charset="0"/>
                  <a:cs typeface="Times New Roman" panose="02020603050405020304" pitchFamily="18" charset="0"/>
                </a:endParaRPr>
              </a:p>
              <a:p>
                <a:pPr algn="ctr"/>
                <a:endParaRPr lang="en-IN" dirty="0" smtClean="0">
                  <a:solidFill>
                    <a:schemeClr val="tx1"/>
                  </a:solidFill>
                  <a:latin typeface="Times New Roman" panose="02020603050405020304" pitchFamily="18" charset="0"/>
                  <a:cs typeface="Times New Roman" panose="02020603050405020304" pitchFamily="18" charset="0"/>
                </a:endParaRPr>
              </a:p>
              <a:p>
                <a:pPr algn="ctr"/>
                <a:r>
                  <a:rPr lang="en-IN" dirty="0" smtClean="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𝜋</m:t>
                    </m:r>
                    <m:r>
                      <a:rPr lang="en-US" b="0" i="1" smtClean="0">
                        <a:solidFill>
                          <a:schemeClr val="tx1"/>
                        </a:solidFill>
                        <a:latin typeface="Cambria Math" panose="02040503050406030204" pitchFamily="18" charset="0"/>
                        <a:ea typeface="Cambria Math" panose="02040503050406030204" pitchFamily="18" charset="0"/>
                      </a:rPr>
                      <m:t>=3.14159…</m:t>
                    </m:r>
                  </m:oMath>
                </a14:m>
                <a:r>
                  <a:rPr lang="en-IN"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dirty="0" smtClean="0">
                        <a:solidFill>
                          <a:schemeClr val="tx1"/>
                        </a:solidFill>
                        <a:latin typeface="Cambria Math" panose="02040503050406030204" pitchFamily="18" charset="0"/>
                      </a:rPr>
                      <m:t>𝑒</m:t>
                    </m:r>
                    <m:r>
                      <a:rPr lang="en-US" b="0" i="1" dirty="0" smtClean="0">
                        <a:solidFill>
                          <a:schemeClr val="tx1"/>
                        </a:solidFill>
                        <a:latin typeface="Cambria Math" panose="02040503050406030204" pitchFamily="18" charset="0"/>
                      </a:rPr>
                      <m:t>=2.71828</m:t>
                    </m:r>
                    <m:r>
                      <a:rPr lang="en-US" b="0" i="0" smtClean="0">
                        <a:solidFill>
                          <a:schemeClr val="tx1"/>
                        </a:solidFill>
                        <a:latin typeface="Cambria Math" panose="02040503050406030204" pitchFamily="18" charset="0"/>
                      </a:rPr>
                      <m:t>…..</m:t>
                    </m:r>
                  </m:oMath>
                </a14:m>
                <a:r>
                  <a:rPr lang="en-IN" dirty="0" smtClean="0">
                    <a:solidFill>
                      <a:schemeClr val="tx1"/>
                    </a:solidFill>
                    <a:latin typeface="Times New Roman" panose="02020603050405020304" pitchFamily="18" charset="0"/>
                    <a:cs typeface="Times New Roman" panose="02020603050405020304" pitchFamily="18" charset="0"/>
                  </a:rPr>
                  <a:t>, the </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Naperian</a:t>
                </a:r>
                <a:r>
                  <a:rPr lang="en-US" dirty="0" smtClean="0">
                    <a:solidFill>
                      <a:schemeClr val="tx1"/>
                    </a:solidFill>
                    <a:latin typeface="Times New Roman" panose="02020603050405020304" pitchFamily="18" charset="0"/>
                    <a:cs typeface="Times New Roman" panose="02020603050405020304" pitchFamily="18" charset="0"/>
                  </a:rPr>
                  <a:t> constant</a:t>
                </a:r>
                <a:endParaRPr lang="en-IN" dirty="0">
                  <a:solidFill>
                    <a:schemeClr val="tx1"/>
                  </a:solidFill>
                  <a:latin typeface="Times New Roman" panose="02020603050405020304" pitchFamily="18" charset="0"/>
                  <a:cs typeface="Times New Roman" panose="02020603050405020304" pitchFamily="18" charset="0"/>
                </a:endParaRPr>
              </a:p>
            </p:txBody>
          </p:sp>
        </mc:Choice>
        <mc:Fallback>
          <p:sp>
            <p:nvSpPr>
              <p:cNvPr id="16" name="Rectangle 15"/>
              <p:cNvSpPr>
                <a:spLocks noRot="1" noChangeAspect="1" noMove="1" noResize="1" noEditPoints="1" noAdjustHandles="1" noChangeArrowheads="1" noChangeShapeType="1" noTextEdit="1"/>
              </p:cNvSpPr>
              <p:nvPr/>
            </p:nvSpPr>
            <p:spPr>
              <a:xfrm>
                <a:off x="883920" y="4533709"/>
                <a:ext cx="7734300" cy="1936024"/>
              </a:xfrm>
              <a:prstGeom prst="rect">
                <a:avLst/>
              </a:prstGeom>
              <a:blipFill rotWithShape="0">
                <a:blip r:embed="rId3" cstate="print"/>
                <a:stretch>
                  <a:fillRect b="-865"/>
                </a:stretch>
              </a:blipFill>
              <a:effectLst>
                <a:glow rad="63500">
                  <a:schemeClr val="accent2">
                    <a:satMod val="175000"/>
                    <a:alpha val="40000"/>
                  </a:schemeClr>
                </a:glow>
              </a:effectLst>
            </p:spPr>
            <p:txBody>
              <a:bodyPr/>
              <a:lstStyle/>
              <a:p>
                <a:r>
                  <a:rPr lang="en-US">
                    <a:noFill/>
                  </a:rPr>
                  <a:t> </a:t>
                </a:r>
              </a:p>
            </p:txBody>
          </p:sp>
        </mc:Fallback>
      </mc:AlternateContent>
      <p:sp>
        <p:nvSpPr>
          <p:cNvPr id="17" name="Rounded Rectangle 16"/>
          <p:cNvSpPr/>
          <p:nvPr/>
        </p:nvSpPr>
        <p:spPr>
          <a:xfrm>
            <a:off x="883920" y="4523548"/>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4.9: </a:t>
            </a:r>
            <a:r>
              <a:rPr lang="en-US" sz="2000" b="1" dirty="0" smtClean="0">
                <a:solidFill>
                  <a:prstClr val="black"/>
                </a:solidFill>
                <a:latin typeface="Times New Roman" pitchFamily="18" charset="0"/>
                <a:cs typeface="Times New Roman" pitchFamily="18" charset="0"/>
              </a:rPr>
              <a:t>Normal distribution</a:t>
            </a:r>
            <a:endParaRPr lang="en-IN" sz="2000" b="1" dirty="0">
              <a:solidFill>
                <a:prstClr val="black"/>
              </a:solidFill>
              <a:latin typeface="Times New Roman" pitchFamily="18" charset="0"/>
              <a:cs typeface="Times New Roman" pitchFamily="18" charset="0"/>
            </a:endParaRPr>
          </a:p>
        </p:txBody>
      </p:sp>
      <p:sp>
        <p:nvSpPr>
          <p:cNvPr id="9" name="Title 1"/>
          <p:cNvSpPr txBox="1">
            <a:spLocks/>
          </p:cNvSpPr>
          <p:nvPr/>
        </p:nvSpPr>
        <p:spPr>
          <a:xfrm>
            <a:off x="404948" y="260648"/>
            <a:ext cx="8425339" cy="874188"/>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smtClean="0">
                <a:solidFill>
                  <a:srgbClr val="A50021"/>
                </a:solidFill>
                <a:latin typeface="Times New Roman" pitchFamily="18" charset="0"/>
                <a:cs typeface="Times New Roman" pitchFamily="18" charset="0"/>
              </a:rPr>
              <a:t>Normal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3" name="Content Placeholder 2"/>
              <p:cNvSpPr>
                <a:spLocks noGrp="1"/>
              </p:cNvSpPr>
              <p:nvPr>
                <p:ph idx="1"/>
              </p:nvPr>
            </p:nvSpPr>
            <p:spPr>
              <a:xfrm>
                <a:off x="530780" y="1529438"/>
                <a:ext cx="8440579" cy="2460171"/>
              </a:xfrm>
            </p:spPr>
            <p:txBody>
              <a:bodyPr>
                <a:normAutofit/>
              </a:bodyPr>
              <a:lstStyle/>
              <a:p>
                <a:pPr marL="285750" lvl="1" indent="-285750" algn="just">
                  <a:buClr>
                    <a:schemeClr val="accent3"/>
                  </a:buClr>
                  <a:buSzPct val="950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mathematical equation for the probability distribution of the normal variable depends upon the two parameters </a:t>
                </a:r>
                <a14:m>
                  <m:oMath xmlns:m="http://schemas.openxmlformats.org/officeDocument/2006/math">
                    <m:r>
                      <a:rPr lang="en-IN" sz="1800" i="1">
                        <a:latin typeface="Cambria Math" panose="02040503050406030204" pitchFamily="18" charset="0"/>
                        <a:ea typeface="Cambria Math" panose="02040503050406030204" pitchFamily="18" charset="0"/>
                      </a:rPr>
                      <m:t>𝜇</m:t>
                    </m:r>
                  </m:oMath>
                </a14:m>
                <a:r>
                  <a:rPr lang="en-IN" sz="18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IN" sz="1800" i="1">
                        <a:latin typeface="Cambria Math" panose="02040503050406030204" pitchFamily="18" charset="0"/>
                        <a:ea typeface="Cambria Math" panose="02040503050406030204" pitchFamily="18" charset="0"/>
                      </a:rPr>
                      <m:t>𝜎</m:t>
                    </m:r>
                  </m:oMath>
                </a14:m>
                <a:r>
                  <a:rPr lang="en-IN" sz="1800" dirty="0" smtClean="0">
                    <a:latin typeface="Times New Roman" panose="02020603050405020304" pitchFamily="18" charset="0"/>
                    <a:cs typeface="Times New Roman" panose="02020603050405020304" pitchFamily="18" charset="0"/>
                  </a:rPr>
                  <a:t>, its mean and standard deviation.	</a:t>
                </a:r>
              </a:p>
              <a:p>
                <a:pPr marL="0" lvl="1"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rgbClr val="002060"/>
                  </a:solidFill>
                  <a:latin typeface="Times New Roman" pitchFamily="18" charset="0"/>
                  <a:cs typeface="Times New Roman" pitchFamily="18" charset="0"/>
                </a:endParaRPr>
              </a:p>
            </p:txBody>
          </p:sp>
        </mc:Choice>
        <mc:Fallback>
          <p:sp>
            <p:nvSpPr>
              <p:cNvPr id="13" name="Content Placeholder 2"/>
              <p:cNvSpPr>
                <a:spLocks noGrp="1" noRot="1" noChangeAspect="1" noMove="1" noResize="1" noEditPoints="1" noAdjustHandles="1" noChangeArrowheads="1" noChangeShapeType="1" noTextEdit="1"/>
              </p:cNvSpPr>
              <p:nvPr>
                <p:ph idx="1"/>
              </p:nvPr>
            </p:nvSpPr>
            <p:spPr>
              <a:xfrm>
                <a:off x="530780" y="1529438"/>
                <a:ext cx="8440579" cy="2460171"/>
              </a:xfrm>
              <a:blipFill rotWithShape="1">
                <a:blip r:embed="rId4" cstate="print"/>
                <a:stretch>
                  <a:fillRect l="-361" t="-1241" r="-578"/>
                </a:stretch>
              </a:blipFill>
            </p:spPr>
            <p:txBody>
              <a:bodyPr/>
              <a:lstStyle/>
              <a:p>
                <a:r>
                  <a:rPr lang="en-IN">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xmlns="" val="175565780"/>
              </p:ext>
            </p:extLst>
          </p:nvPr>
        </p:nvGraphicFramePr>
        <p:xfrm>
          <a:off x="2495233" y="2216751"/>
          <a:ext cx="4134168" cy="2295477"/>
        </p:xfrm>
        <a:graphic>
          <a:graphicData uri="http://schemas.openxmlformats.org/presentationml/2006/ole">
            <p:oleObj spid="_x0000_s4179" name="Visio" r:id="rId5" imgW="7384766" imgH="4101538" progId="">
              <p:embed/>
            </p:oleObj>
          </a:graphicData>
        </a:graphic>
      </p:graphicFrame>
    </p:spTree>
    <p:extLst>
      <p:ext uri="{BB962C8B-B14F-4D97-AF65-F5344CB8AC3E}">
        <p14:creationId xmlns:p14="http://schemas.microsoft.com/office/powerpoint/2010/main" xmlns="" val="27443525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xmlns="" val="20707126"/>
              </p:ext>
            </p:extLst>
          </p:nvPr>
        </p:nvGraphicFramePr>
        <p:xfrm>
          <a:off x="2736156" y="3686458"/>
          <a:ext cx="3921158" cy="3381091"/>
        </p:xfrm>
        <a:graphic>
          <a:graphicData uri="http://schemas.openxmlformats.org/presentationml/2006/ole">
            <p:oleObj spid="_x0000_s7401" name="Visio" r:id="rId3" imgW="5533375" imgH="5248162" progId="">
              <p:embed/>
            </p:oleObj>
          </a:graphicData>
        </a:graphic>
      </p:graphicFrame>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
        <p:nvSpPr>
          <p:cNvPr id="7" name="Title 1"/>
          <p:cNvSpPr txBox="1">
            <a:spLocks/>
          </p:cNvSpPr>
          <p:nvPr/>
        </p:nvSpPr>
        <p:spPr>
          <a:xfrm>
            <a:off x="404948" y="-158452"/>
            <a:ext cx="8425339"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smtClean="0">
                <a:solidFill>
                  <a:srgbClr val="A50021"/>
                </a:solidFill>
                <a:latin typeface="Times New Roman" pitchFamily="18" charset="0"/>
                <a:cs typeface="Times New Roman" pitchFamily="18" charset="0"/>
              </a:rPr>
              <a:t>Normal Distribution</a:t>
            </a:r>
            <a:endParaRPr lang="en-IN" sz="4000" dirty="0">
              <a:solidFill>
                <a:srgbClr val="A50021"/>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xmlns="" val="584415286"/>
              </p:ext>
            </p:extLst>
          </p:nvPr>
        </p:nvGraphicFramePr>
        <p:xfrm>
          <a:off x="284699" y="468842"/>
          <a:ext cx="3763426" cy="3570125"/>
        </p:xfrm>
        <a:graphic>
          <a:graphicData uri="http://schemas.openxmlformats.org/presentationml/2006/ole">
            <p:oleObj spid="_x0000_s7402" name="Visio" r:id="rId4" imgW="5533375" imgH="5248162" progId="">
              <p:embed/>
            </p:oleObj>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xmlns="" val="1757589005"/>
              </p:ext>
            </p:extLst>
          </p:nvPr>
        </p:nvGraphicFramePr>
        <p:xfrm>
          <a:off x="4696735" y="378787"/>
          <a:ext cx="3818616" cy="3561074"/>
        </p:xfrm>
        <a:graphic>
          <a:graphicData uri="http://schemas.openxmlformats.org/presentationml/2006/ole">
            <p:oleObj spid="_x0000_s7403" name="Visio" r:id="rId5" imgW="5533375" imgH="5126654" progId="">
              <p:embed/>
            </p:oleObj>
          </a:graphicData>
        </a:graphic>
      </p:graphicFrame>
    </p:spTree>
    <p:extLst>
      <p:ext uri="{BB962C8B-B14F-4D97-AF65-F5344CB8AC3E}">
        <p14:creationId xmlns:p14="http://schemas.microsoft.com/office/powerpoint/2010/main" xmlns="" val="128950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890516"/>
          </a:xfrm>
        </p:spPr>
        <p:txBody>
          <a:bodyPr>
            <a:normAutofit/>
          </a:bodyPr>
          <a:lstStyle/>
          <a:p>
            <a:pPr algn="l"/>
            <a:r>
              <a:rPr lang="en-US" sz="4000" dirty="0" smtClean="0">
                <a:solidFill>
                  <a:srgbClr val="A50021"/>
                </a:solidFill>
                <a:latin typeface="Times New Roman" pitchFamily="18" charset="0"/>
                <a:cs typeface="Times New Roman" pitchFamily="18" charset="0"/>
              </a:rPr>
              <a:t>Probability Distribution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sp>
        <p:nvSpPr>
          <p:cNvPr id="16" name="Rectangle 15"/>
          <p:cNvSpPr/>
          <p:nvPr/>
        </p:nvSpPr>
        <p:spPr>
          <a:xfrm>
            <a:off x="883919" y="1765121"/>
            <a:ext cx="7946367" cy="110871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A probability distribution is a definition of probabilities of the values of random variable.</a:t>
            </a:r>
            <a:endParaRPr lang="en-IN" dirty="0">
              <a:solidFill>
                <a:srgbClr val="A50021"/>
              </a:solidFill>
            </a:endParaRPr>
          </a:p>
        </p:txBody>
      </p:sp>
      <p:sp>
        <p:nvSpPr>
          <p:cNvPr id="17" name="Rounded Rectangle 16"/>
          <p:cNvSpPr/>
          <p:nvPr/>
        </p:nvSpPr>
        <p:spPr>
          <a:xfrm>
            <a:off x="883920" y="1751330"/>
            <a:ext cx="7946366" cy="363187"/>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4.2: </a:t>
            </a:r>
            <a:r>
              <a:rPr lang="en-US" sz="2000" b="1" dirty="0" smtClean="0">
                <a:solidFill>
                  <a:prstClr val="black"/>
                </a:solidFill>
                <a:latin typeface="Times New Roman" pitchFamily="18" charset="0"/>
                <a:cs typeface="Times New Roman" pitchFamily="18" charset="0"/>
              </a:rPr>
              <a:t>Probability distribution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9" name="Content Placeholder 2"/>
              <p:cNvSpPr>
                <a:spLocks noGrp="1"/>
              </p:cNvSpPr>
              <p:nvPr>
                <p:ph idx="1"/>
              </p:nvPr>
            </p:nvSpPr>
            <p:spPr>
              <a:xfrm>
                <a:off x="468078" y="3107543"/>
                <a:ext cx="8425339" cy="3363685"/>
              </a:xfrm>
            </p:spPr>
            <p:txBody>
              <a:bodyPr>
                <a:normAutofit/>
              </a:bodyPr>
              <a:lstStyle/>
              <a:p>
                <a:pPr marL="0" lvl="1" indent="0" algn="just">
                  <a:buClr>
                    <a:schemeClr val="accent3"/>
                  </a:buClr>
                  <a:buSzPct val="95000"/>
                  <a:buNone/>
                </a:pPr>
                <a:endParaRPr lang="en-US" sz="2000" b="1"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b="1" dirty="0" smtClean="0">
                    <a:latin typeface="Times New Roman" panose="02020603050405020304" pitchFamily="18" charset="0"/>
                    <a:cs typeface="Times New Roman" panose="02020603050405020304" pitchFamily="18" charset="0"/>
                  </a:rPr>
                  <a:t>Example 4.3:</a:t>
                </a:r>
                <a:r>
                  <a:rPr lang="en-US" sz="2000" dirty="0" smtClean="0">
                    <a:latin typeface="Times New Roman" panose="02020603050405020304" pitchFamily="18" charset="0"/>
                    <a:cs typeface="Times New Roman" panose="02020603050405020304" pitchFamily="18" charset="0"/>
                  </a:rPr>
                  <a:t> Given that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0.2</m:t>
                    </m:r>
                  </m:oMath>
                </a14:m>
                <a:r>
                  <a:rPr lang="en-US" sz="2000" dirty="0" smtClean="0">
                    <a:latin typeface="Times New Roman" panose="02020603050405020304" pitchFamily="18" charset="0"/>
                    <a:cs typeface="Times New Roman" panose="02020603050405020304" pitchFamily="18" charset="0"/>
                  </a:rPr>
                  <a:t> is the probability that a person (in the ages between 17 and 35) has had childhood measles. Then the probability distribution is given by</a:t>
                </a:r>
              </a:p>
              <a:p>
                <a:pPr marL="0" lvl="1" indent="0" algn="just">
                  <a:buClr>
                    <a:schemeClr val="accent3"/>
                  </a:buClr>
                  <a:buSzPct val="95000"/>
                  <a:buNone/>
                </a:pPr>
                <a:endParaRPr lang="en-US" sz="20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rgbClr val="002060"/>
                  </a:solidFill>
                  <a:latin typeface="Times New Roman" panose="02020603050405020304" pitchFamily="18" charset="0"/>
                  <a:cs typeface="Times New Roman" panose="02020603050405020304" pitchFamily="18" charset="0"/>
                </a:endParaRPr>
              </a:p>
            </p:txBody>
          </p:sp>
        </mc:Choice>
        <mc:Fallback>
          <p:sp>
            <p:nvSpPr>
              <p:cNvPr id="19" name="Content Placeholder 2"/>
              <p:cNvSpPr>
                <a:spLocks noGrp="1" noRot="1" noChangeAspect="1" noMove="1" noResize="1" noEditPoints="1" noAdjustHandles="1" noChangeArrowheads="1" noChangeShapeType="1" noTextEdit="1"/>
              </p:cNvSpPr>
              <p:nvPr>
                <p:ph idx="1"/>
              </p:nvPr>
            </p:nvSpPr>
            <p:spPr>
              <a:xfrm>
                <a:off x="468078" y="3107543"/>
                <a:ext cx="8425339" cy="3363685"/>
              </a:xfrm>
              <a:blipFill rotWithShape="1">
                <a:blip r:embed="rId2" cstate="print"/>
                <a:stretch>
                  <a:fillRect l="-796" r="-724"/>
                </a:stretch>
              </a:blipFill>
            </p:spPr>
            <p:txBody>
              <a:bodyPr/>
              <a:lstStyle/>
              <a:p>
                <a:r>
                  <a:rPr lang="en-IN">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xmlns="" val="3963952556"/>
              </p:ext>
            </p:extLst>
          </p:nvPr>
        </p:nvGraphicFramePr>
        <p:xfrm>
          <a:off x="3711985" y="4429327"/>
          <a:ext cx="1937702" cy="1483360"/>
        </p:xfrm>
        <a:graphic>
          <a:graphicData uri="http://schemas.openxmlformats.org/drawingml/2006/table">
            <a:tbl>
              <a:tblPr firstRow="1" bandRow="1">
                <a:tableStyleId>{616DA210-FB5B-4158-B5E0-FEB733F419BA}</a:tableStyleId>
              </a:tblPr>
              <a:tblGrid>
                <a:gridCol w="381044"/>
                <a:gridCol w="1556658"/>
              </a:tblGrid>
              <a:tr h="370840">
                <a:tc>
                  <a:txBody>
                    <a:bodyPr/>
                    <a:lstStyle/>
                    <a:p>
                      <a:pPr algn="ctr"/>
                      <a:r>
                        <a:rPr lang="en-US" dirty="0" smtClean="0"/>
                        <a:t>X</a:t>
                      </a:r>
                      <a:endParaRPr lang="en-US" dirty="0"/>
                    </a:p>
                  </a:txBody>
                  <a:tcPr/>
                </a:tc>
                <a:tc>
                  <a:txBody>
                    <a:bodyPr/>
                    <a:lstStyle/>
                    <a:p>
                      <a:pPr algn="ctr"/>
                      <a:r>
                        <a:rPr lang="en-US" dirty="0" smtClean="0"/>
                        <a:t>Probability</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0.64</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0.32</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0.04</a:t>
                      </a:r>
                      <a:endParaRPr lang="en-US" dirty="0"/>
                    </a:p>
                  </a:txBody>
                  <a:tcPr/>
                </a:tc>
              </a:tr>
            </a:tbl>
          </a:graphicData>
        </a:graphic>
      </p:graphicFrame>
      <p:sp>
        <p:nvSpPr>
          <p:cNvPr id="3" name="Rectangle 2"/>
          <p:cNvSpPr/>
          <p:nvPr/>
        </p:nvSpPr>
        <p:spPr>
          <a:xfrm>
            <a:off x="5875264" y="4452650"/>
            <a:ext cx="925586" cy="1569660"/>
          </a:xfrm>
          <a:prstGeom prst="rect">
            <a:avLst/>
          </a:prstGeom>
        </p:spPr>
        <p:txBody>
          <a:bodyPr wrap="square">
            <a:spAutoFit/>
          </a:bodyPr>
          <a:lstStyle/>
          <a:p>
            <a:r>
              <a:rPr lang="en-US" sz="9600" dirty="0">
                <a:solidFill>
                  <a:srgbClr val="FF0000"/>
                </a:solidFill>
                <a:latin typeface="Times New Roman" pitchFamily="18" charset="0"/>
                <a:cs typeface="Times New Roman" pitchFamily="18" charset="0"/>
              </a:rPr>
              <a:t>?</a:t>
            </a:r>
            <a:endParaRPr lang="en-IN" sz="9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5001877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63995"/>
          </a:xfrm>
        </p:spPr>
        <p:txBody>
          <a:bodyPr>
            <a:normAutofit/>
          </a:bodyPr>
          <a:lstStyle/>
          <a:p>
            <a:pPr algn="l"/>
            <a:r>
              <a:rPr lang="en-US" sz="4000" dirty="0" smtClean="0">
                <a:solidFill>
                  <a:srgbClr val="A50021"/>
                </a:solidFill>
                <a:latin typeface="Times New Roman" pitchFamily="18" charset="0"/>
                <a:cs typeface="Times New Roman" pitchFamily="18" charset="0"/>
              </a:rPr>
              <a:t>Properties of Normal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8" y="1566147"/>
                <a:ext cx="8425339" cy="4627710"/>
              </a:xfrm>
            </p:spPr>
            <p:txBody>
              <a:bodyPr>
                <a:normAutofit lnSpcReduction="10000"/>
              </a:bodyPr>
              <a:lstStyle/>
              <a:p>
                <a:pPr marL="274320" lvl="1" indent="-274320" algn="just">
                  <a:buClr>
                    <a:schemeClr val="accent3"/>
                  </a:buClr>
                  <a:buSzPct val="95000"/>
                </a:pPr>
                <a:r>
                  <a:rPr lang="en-US" sz="1900" dirty="0" smtClean="0">
                    <a:latin typeface="Times New Roman" panose="02020603050405020304" pitchFamily="18" charset="0"/>
                    <a:cs typeface="Times New Roman" panose="02020603050405020304" pitchFamily="18" charset="0"/>
                  </a:rPr>
                  <a:t>The curve is symmetric about a vertical axis through the mean </a:t>
                </a:r>
                <a14:m>
                  <m:oMath xmlns:m="http://schemas.openxmlformats.org/officeDocument/2006/math">
                    <m:r>
                      <a:rPr lang="en-US" sz="19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19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9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US" sz="1900" dirty="0" smtClean="0">
                    <a:latin typeface="Times New Roman" panose="02020603050405020304" pitchFamily="18" charset="0"/>
                    <a:cs typeface="Times New Roman" panose="02020603050405020304" pitchFamily="18" charset="0"/>
                  </a:rPr>
                  <a:t>The random variable </a:t>
                </a:r>
                <a14:m>
                  <m:oMath xmlns:m="http://schemas.openxmlformats.org/officeDocument/2006/math">
                    <m:r>
                      <a:rPr lang="en-US" sz="1900" b="0" i="1" smtClean="0">
                        <a:latin typeface="Cambria Math" panose="02040503050406030204" pitchFamily="18" charset="0"/>
                        <a:cs typeface="Times New Roman" panose="02020603050405020304" pitchFamily="18" charset="0"/>
                      </a:rPr>
                      <m:t>𝑥</m:t>
                    </m:r>
                  </m:oMath>
                </a14:m>
                <a:r>
                  <a:rPr lang="en-US" sz="1900" dirty="0" smtClean="0">
                    <a:latin typeface="Times New Roman" panose="02020603050405020304" pitchFamily="18" charset="0"/>
                    <a:cs typeface="Times New Roman" panose="02020603050405020304" pitchFamily="18" charset="0"/>
                  </a:rPr>
                  <a:t> can take any value from </a:t>
                </a:r>
                <a14:m>
                  <m:oMath xmlns:m="http://schemas.openxmlformats.org/officeDocument/2006/math">
                    <m:r>
                      <a:rPr lang="en-US" sz="19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9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1900" b="0" i="1" dirty="0" smtClean="0">
                        <a:latin typeface="Cambria Math" panose="02040503050406030204" pitchFamily="18" charset="0"/>
                        <a:ea typeface="Cambria Math" panose="02040503050406030204" pitchFamily="18" charset="0"/>
                        <a:cs typeface="Times New Roman" panose="02020603050405020304" pitchFamily="18" charset="0"/>
                      </a:rPr>
                      <m:t>𝑡𝑜</m:t>
                    </m:r>
                    <m:r>
                      <a:rPr lang="en-US" sz="19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19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US" sz="1900" dirty="0" smtClean="0">
                    <a:latin typeface="Times New Roman" panose="02020603050405020304" pitchFamily="18" charset="0"/>
                    <a:cs typeface="Times New Roman" panose="02020603050405020304" pitchFamily="18" charset="0"/>
                  </a:rPr>
                  <a:t>The most frequently used descriptive parameter s define the curve itself.</a:t>
                </a:r>
              </a:p>
              <a:p>
                <a:pPr marL="274320" lvl="1" indent="-274320" algn="just">
                  <a:buClr>
                    <a:schemeClr val="accent3"/>
                  </a:buClr>
                  <a:buSzPct val="95000"/>
                </a:pPr>
                <a:r>
                  <a:rPr lang="en-US" sz="1900" dirty="0" smtClean="0">
                    <a:latin typeface="Times New Roman" panose="02020603050405020304" pitchFamily="18" charset="0"/>
                    <a:cs typeface="Times New Roman" panose="02020603050405020304" pitchFamily="18" charset="0"/>
                  </a:rPr>
                  <a:t>The mode, which is the point on the horizontal axis where the curve is a maximum occurs at </a:t>
                </a:r>
                <a14:m>
                  <m:oMath xmlns:m="http://schemas.openxmlformats.org/officeDocument/2006/math">
                    <m:r>
                      <a:rPr lang="en-US" sz="1900" b="0" i="1" smtClean="0">
                        <a:latin typeface="Cambria Math" panose="02040503050406030204" pitchFamily="18" charset="0"/>
                        <a:cs typeface="Times New Roman" panose="02020603050405020304" pitchFamily="18" charset="0"/>
                      </a:rPr>
                      <m:t>𝑥</m:t>
                    </m:r>
                    <m:r>
                      <a:rPr lang="en-US" sz="1900" b="0" i="1" smtClean="0">
                        <a:latin typeface="Cambria Math" panose="02040503050406030204" pitchFamily="18" charset="0"/>
                        <a:cs typeface="Times New Roman" panose="02020603050405020304" pitchFamily="18" charset="0"/>
                      </a:rPr>
                      <m:t>=</m:t>
                    </m:r>
                    <m:r>
                      <a:rPr lang="en-US" sz="1900" b="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1900" dirty="0" smtClean="0">
                    <a:latin typeface="Times New Roman" panose="02020603050405020304" pitchFamily="18" charset="0"/>
                    <a:cs typeface="Times New Roman" panose="02020603050405020304" pitchFamily="18" charset="0"/>
                  </a:rPr>
                  <a:t>.</a:t>
                </a:r>
              </a:p>
              <a:p>
                <a:pPr marL="274320" lvl="1" indent="-274320" algn="just">
                  <a:buClr>
                    <a:schemeClr val="accent3"/>
                  </a:buClr>
                  <a:buSzPct val="95000"/>
                </a:pPr>
                <a:r>
                  <a:rPr lang="en-US" sz="1900" dirty="0" smtClean="0">
                    <a:latin typeface="Times New Roman" panose="02020603050405020304" pitchFamily="18" charset="0"/>
                    <a:cs typeface="Times New Roman" panose="02020603050405020304" pitchFamily="18" charset="0"/>
                  </a:rPr>
                  <a:t>The total area under the curve and above the horizontal axis is equal to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p>
              <a:p>
                <a:pPr marL="274320" lvl="2" indent="0" algn="just">
                  <a:buClr>
                    <a:schemeClr val="accent3"/>
                  </a:buClr>
                  <a:buSzPct val="95000"/>
                  <a:buNone/>
                </a:pPr>
                <a:r>
                  <a:rPr lang="en-US" sz="1700" dirty="0" smtClean="0">
                    <a:latin typeface="Times New Roman" panose="02020603050405020304" pitchFamily="18" charset="0"/>
                    <a:cs typeface="Times New Roman" panose="02020603050405020304" pitchFamily="18" charset="0"/>
                  </a:rPr>
                  <a:t> </a:t>
                </a:r>
                <a14:m>
                  <m:oMath xmlns:m="http://schemas.openxmlformats.org/officeDocument/2006/math">
                    <m:nary>
                      <m:naryPr>
                        <m:limLoc m:val="undOv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𝑑𝑥</m:t>
                        </m:r>
                        <m: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7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1700" dirty="0">
                                <a:latin typeface="Times New Roman" panose="02020603050405020304" pitchFamily="18" charset="0"/>
                                <a:cs typeface="Times New Roman" panose="02020603050405020304" pitchFamily="18" charset="0"/>
                              </a:rPr>
                              <m:t> </m:t>
                            </m:r>
                          </m:den>
                        </m:f>
                        <m:nary>
                          <m:naryPr>
                            <m:limLoc m:val="undOv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1700" i="1">
                                <a:latin typeface="Cambria Math" panose="02040503050406030204" pitchFamily="18" charset="0"/>
                                <a:ea typeface="Cambria Math" panose="02040503050406030204" pitchFamily="18" charset="0"/>
                                <a:cs typeface="Times New Roman" panose="02020603050405020304" pitchFamily="18" charset="0"/>
                              </a:rPr>
                              <m:t>−</m:t>
                            </m:r>
                            <m:r>
                              <a:rPr lang="en-US" sz="1700" i="1">
                                <a:latin typeface="Cambria Math" panose="02040503050406030204" pitchFamily="18" charset="0"/>
                                <a:ea typeface="Cambria Math" panose="02040503050406030204" pitchFamily="18" charset="0"/>
                                <a:cs typeface="Times New Roman" panose="02020603050405020304" pitchFamily="18" charset="0"/>
                              </a:rPr>
                              <m:t>∞</m:t>
                            </m:r>
                          </m:sub>
                          <m:sup>
                            <m:r>
                              <m:rPr>
                                <m:brk m:alnAt="24"/>
                              </m:rPr>
                              <a:rPr lang="en-US" sz="170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7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700" b="0" i="1" smtClean="0">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17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sSup>
                                  <m:sSupPr>
                                    <m:ctrlPr>
                                      <a:rPr lang="en-US" sz="17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700" i="1">
                                        <a:latin typeface="Cambria Math" panose="02040503050406030204" pitchFamily="18" charset="0"/>
                                        <a:ea typeface="Cambria Math" panose="02040503050406030204" pitchFamily="18" charset="0"/>
                                        <a:cs typeface="Times New Roman" panose="02020603050405020304" pitchFamily="18" charset="0"/>
                                      </a:rPr>
                                      <m:t>(</m:t>
                                    </m:r>
                                    <m:r>
                                      <a:rPr lang="en-US" sz="1700" i="1">
                                        <a:latin typeface="Cambria Math" panose="02040503050406030204" pitchFamily="18" charset="0"/>
                                        <a:ea typeface="Cambria Math" panose="02040503050406030204" pitchFamily="18" charset="0"/>
                                        <a:cs typeface="Times New Roman" panose="02020603050405020304" pitchFamily="18" charset="0"/>
                                      </a:rPr>
                                      <m:t>𝑥</m:t>
                                    </m:r>
                                    <m:r>
                                      <a:rPr lang="en-US" sz="1700" i="1">
                                        <a:latin typeface="Cambria Math" panose="02040503050406030204" pitchFamily="18" charset="0"/>
                                        <a:ea typeface="Cambria Math" panose="02040503050406030204" pitchFamily="18" charset="0"/>
                                        <a:cs typeface="Times New Roman" panose="02020603050405020304" pitchFamily="18" charset="0"/>
                                      </a:rPr>
                                      <m:t>−</m:t>
                                    </m:r>
                                    <m:r>
                                      <a:rPr lang="en-US" sz="1700" i="1">
                                        <a:latin typeface="Cambria Math" panose="02040503050406030204" pitchFamily="18" charset="0"/>
                                        <a:ea typeface="Cambria Math" panose="02040503050406030204" pitchFamily="18" charset="0"/>
                                        <a:cs typeface="Times New Roman" panose="02020603050405020304" pitchFamily="18" charset="0"/>
                                      </a:rPr>
                                      <m:t>𝜇</m:t>
                                    </m:r>
                                    <m:r>
                                      <a:rPr lang="en-US" sz="1700" i="1">
                                        <a:latin typeface="Cambria Math" panose="02040503050406030204" pitchFamily="18" charset="0"/>
                                        <a:ea typeface="Cambria Math" panose="02040503050406030204" pitchFamily="18" charset="0"/>
                                        <a:cs typeface="Times New Roman" panose="02020603050405020304" pitchFamily="18" charset="0"/>
                                      </a:rPr>
                                      <m:t>)</m:t>
                                    </m:r>
                                  </m:e>
                                  <m:sup>
                                    <m:r>
                                      <a:rPr lang="en-US" sz="1700" b="0" i="1" smtClean="0">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𝑑𝑥</m:t>
                            </m:r>
                          </m:e>
                        </m:nary>
                      </m:e>
                    </m:nary>
                    <m:r>
                      <a:rPr lang="en-US" sz="17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700" dirty="0" smtClean="0">
                    <a:solidFill>
                      <a:srgbClr val="002060"/>
                    </a:solidFill>
                    <a:latin typeface="Times New Roman" pitchFamily="18" charset="0"/>
                    <a:cs typeface="Times New Roman" pitchFamily="18" charset="0"/>
                  </a:rPr>
                  <a:t> </a:t>
                </a:r>
                <a:endParaRPr lang="en-US" sz="1700" dirty="0" smtClean="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sub>
                      <m:sup>
                        <m:r>
                          <a:rPr lang="en-US" sz="2000" i="1">
                            <a:latin typeface="Cambria Math" panose="02040503050406030204" pitchFamily="18" charset="0"/>
                            <a:ea typeface="Cambria Math" panose="02040503050406030204" pitchFamily="18" charset="0"/>
                            <a:cs typeface="Times New Roman" panose="02020603050405020304" pitchFamily="18" charset="0"/>
                          </a:rPr>
                          <m:t>∞</m:t>
                        </m:r>
                      </m:sup>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d>
                        <m:r>
                          <a:rPr lang="en-US" sz="2000" i="1">
                            <a:latin typeface="Cambria Math" panose="02040503050406030204" pitchFamily="18" charset="0"/>
                            <a:ea typeface="Cambria Math" panose="02040503050406030204" pitchFamily="18" charset="0"/>
                            <a:cs typeface="Times New Roman" panose="02020603050405020304" pitchFamily="18" charset="0"/>
                          </a:rPr>
                          <m:t>𝑑𝑥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000" i="1">
                                    <a:latin typeface="Cambria Math" panose="02040503050406030204" pitchFamily="18" charset="0"/>
                                    <a:ea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2000" dirty="0">
                                <a:latin typeface="Times New Roman" panose="02020603050405020304" pitchFamily="18" charset="0"/>
                                <a:cs typeface="Times New Roman" panose="02020603050405020304" pitchFamily="18" charset="0"/>
                              </a:rPr>
                              <m:t> </m:t>
                            </m:r>
                          </m:den>
                        </m:f>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sub>
                          <m:sup>
                            <m:r>
                              <m:rPr>
                                <m:brk m:alnAt="24"/>
                              </m:rPr>
                              <a:rPr lang="en-US" sz="2000" i="1">
                                <a:latin typeface="Cambria Math" panose="02040503050406030204" pitchFamily="18" charset="0"/>
                                <a:ea typeface="Cambria Math" panose="02040503050406030204" pitchFamily="18" charset="0"/>
                                <a:cs typeface="Times New Roman" panose="02020603050405020304" pitchFamily="18" charset="0"/>
                              </a:rPr>
                              <m:t>∞</m:t>
                            </m:r>
                          </m:sup>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den>
                                </m:f>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𝑑𝑥</m:t>
                            </m:r>
                          </m:e>
                        </m:nary>
                      </m:e>
                    </m:nary>
                  </m:oMath>
                </a14:m>
                <a:r>
                  <a:rPr lang="en-US" sz="2000" dirty="0" smtClean="0">
                    <a:latin typeface="Times New Roman" panose="02020603050405020304" pitchFamily="18" charset="0"/>
                    <a:cs typeface="Times New Roman" panose="02020603050405020304" pitchFamily="18" charset="0"/>
                  </a:rPr>
                  <a:t> </a:t>
                </a:r>
              </a:p>
              <a:p>
                <a:pPr marL="274320" lvl="1" indent="-274320" algn="just">
                  <a:buClr>
                    <a:schemeClr val="accent3"/>
                  </a:buClr>
                  <a:buSzPct val="95000"/>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𝜎</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ad>
                          <m:radPr>
                            <m:degHide m:val="on"/>
                            <m:ctrlPr>
                              <a:rPr lang="en-US"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000" i="1">
                                <a:latin typeface="Cambria Math" panose="02040503050406030204" pitchFamily="18" charset="0"/>
                                <a:ea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2000" dirty="0">
                            <a:latin typeface="Times New Roman" panose="02020603050405020304" pitchFamily="18" charset="0"/>
                            <a:cs typeface="Times New Roman" panose="02020603050405020304" pitchFamily="18" charset="0"/>
                          </a:rPr>
                          <m:t> </m:t>
                        </m:r>
                      </m:den>
                    </m:f>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sub>
                      <m:sup>
                        <m:r>
                          <m:rPr>
                            <m:brk m:alnAt="24"/>
                          </m:rPr>
                          <a:rPr lang="en-US" sz="200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r>
                          <a:rPr lang="en-US"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2</m:t>
                                </m:r>
                              </m:den>
                            </m:f>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num>
                              <m:den>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2000" i="1">
                                <a:latin typeface="Cambria Math" panose="02040503050406030204" pitchFamily="18" charset="0"/>
                                <a:ea typeface="Cambria Math" panose="02040503050406030204" pitchFamily="18" charset="0"/>
                                <a:cs typeface="Times New Roman" panose="02020603050405020304" pitchFamily="18" charset="0"/>
                              </a:rPr>
                              <m:t>]</m:t>
                            </m:r>
                          </m:sup>
                        </m:sSup>
                        <m:r>
                          <a:rPr lang="en-US" sz="2000" i="1">
                            <a:latin typeface="Cambria Math" panose="02040503050406030204" pitchFamily="18" charset="0"/>
                            <a:ea typeface="Cambria Math" panose="02040503050406030204" pitchFamily="18" charset="0"/>
                            <a:cs typeface="Times New Roman" panose="02020603050405020304" pitchFamily="18" charset="0"/>
                          </a:rPr>
                          <m:t>𝑑𝑥</m:t>
                        </m:r>
                      </m:e>
                    </m:nary>
                  </m:oMath>
                </a14:m>
                <a:endParaRPr lang="en-US" sz="2000" dirty="0">
                  <a:ea typeface="Cambria Math" panose="02040503050406030204" pitchFamily="18" charset="0"/>
                  <a:cs typeface="Times New Roman" panose="02020603050405020304" pitchFamily="18" charset="0"/>
                </a:endParaRPr>
              </a:p>
              <a:p>
                <a:pPr marL="274320" lvl="1" indent="-274320" algn="just">
                  <a:buClr>
                    <a:schemeClr val="accent3"/>
                  </a:buClr>
                  <a:buSzPct val="95000"/>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𝑃</m:t>
                    </m:r>
                    <m:d>
                      <m:dPr>
                        <m:ctrlPr>
                          <a:rPr lang="en-US" sz="2000" b="0"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&lt;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&lt;</m:t>
                        </m:r>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𝜎</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ad>
                          <m:radPr>
                            <m:degHide m:val="on"/>
                            <m:ctrlPr>
                              <a:rPr lang="en-US"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000" i="1">
                                <a:latin typeface="Cambria Math" panose="02040503050406030204" pitchFamily="18" charset="0"/>
                                <a:ea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2000" dirty="0">
                            <a:latin typeface="Times New Roman" panose="02020603050405020304" pitchFamily="18" charset="0"/>
                            <a:cs typeface="Times New Roman" panose="02020603050405020304" pitchFamily="18" charset="0"/>
                          </a:rPr>
                          <m:t> </m:t>
                        </m:r>
                      </m:den>
                    </m:f>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sub>
                      <m:sup>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sup>
                      <m:e>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sz="2000" i="1">
                            <a:latin typeface="Cambria Math" panose="02040503050406030204" pitchFamily="18" charset="0"/>
                            <a:ea typeface="Cambria Math" panose="02040503050406030204" pitchFamily="18" charset="0"/>
                            <a:cs typeface="Times New Roman" panose="02020603050405020304" pitchFamily="18" charset="0"/>
                          </a:rPr>
                          <m:t>𝑑𝑥</m:t>
                        </m:r>
                      </m:e>
                    </m:nary>
                  </m:oMath>
                </a14:m>
                <a:endParaRPr lang="en-US" sz="2000" dirty="0" smtClean="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1900" dirty="0" smtClean="0">
                    <a:latin typeface="Times New Roman" panose="02020603050405020304" pitchFamily="18" charset="0"/>
                    <a:cs typeface="Times New Roman" panose="02020603050405020304" pitchFamily="18" charset="0"/>
                  </a:rPr>
                  <a:t>    denotes the probability of </a:t>
                </a:r>
                <a:r>
                  <a:rPr lang="en-US" sz="1900" i="1" dirty="0" smtClean="0">
                    <a:latin typeface="Times New Roman" panose="02020603050405020304" pitchFamily="18" charset="0"/>
                    <a:cs typeface="Times New Roman" panose="02020603050405020304" pitchFamily="18" charset="0"/>
                  </a:rPr>
                  <a:t>x</a:t>
                </a:r>
                <a:r>
                  <a:rPr lang="en-US" sz="1900" dirty="0" smtClean="0">
                    <a:latin typeface="Times New Roman" panose="02020603050405020304" pitchFamily="18" charset="0"/>
                    <a:cs typeface="Times New Roman" panose="02020603050405020304" pitchFamily="18" charset="0"/>
                  </a:rPr>
                  <a:t> in the interval (</a:t>
                </a:r>
                <a14:m>
                  <m:oMath xmlns:m="http://schemas.openxmlformats.org/officeDocument/2006/math">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9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1900" dirty="0" smtClean="0">
                    <a:latin typeface="Times New Roman" panose="02020603050405020304" pitchFamily="18"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66147"/>
                <a:ext cx="8425339" cy="4627710"/>
              </a:xfrm>
              <a:blipFill rotWithShape="1">
                <a:blip r:embed="rId3" cstate="print"/>
                <a:stretch>
                  <a:fillRect l="-434" t="-1318" r="-651"/>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xmlns="" val="3016781611"/>
              </p:ext>
            </p:extLst>
          </p:nvPr>
        </p:nvGraphicFramePr>
        <p:xfrm>
          <a:off x="5687787" y="3445933"/>
          <a:ext cx="3591680" cy="2578590"/>
        </p:xfrm>
        <a:graphic>
          <a:graphicData uri="http://schemas.openxmlformats.org/presentationml/2006/ole">
            <p:oleObj spid="_x0000_s5202" name="Visio" r:id="rId4" imgW="6274108" imgH="3822390" progId="">
              <p:embed/>
            </p:oleObj>
          </a:graphicData>
        </a:graphic>
      </p:graphicFrame>
    </p:spTree>
    <p:extLst>
      <p:ext uri="{BB962C8B-B14F-4D97-AF65-F5344CB8AC3E}">
        <p14:creationId xmlns:p14="http://schemas.microsoft.com/office/powerpoint/2010/main" xmlns="" val="2787645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8" y="1685441"/>
                <a:ext cx="8425339" cy="4670915"/>
              </a:xfrm>
            </p:spPr>
            <p:txBody>
              <a:bodyPr>
                <a:normAutofit fontScale="92500" lnSpcReduction="20000"/>
              </a:bodyPr>
              <a:lstStyle/>
              <a:p>
                <a:r>
                  <a:rPr lang="en-US" sz="1900" dirty="0" smtClean="0">
                    <a:latin typeface="Times New Roman" panose="02020603050405020304" pitchFamily="18" charset="0"/>
                    <a:cs typeface="Times New Roman" panose="02020603050405020304" pitchFamily="18" charset="0"/>
                  </a:rPr>
                  <a:t>The normal distribution has computational complexity to calculate </a:t>
                </a:r>
                <a14:m>
                  <m:oMath xmlns:m="http://schemas.openxmlformats.org/officeDocument/2006/math">
                    <m:r>
                      <a:rPr lang="en-US" sz="1900" i="1">
                        <a:latin typeface="Cambria Math" panose="02040503050406030204" pitchFamily="18" charset="0"/>
                        <a:cs typeface="Times New Roman" panose="02020603050405020304" pitchFamily="18" charset="0"/>
                      </a:rPr>
                      <m:t>𝑃</m:t>
                    </m:r>
                    <m:d>
                      <m:dPr>
                        <m:ctrlPr>
                          <a:rPr lang="en-US" sz="1900" i="1">
                            <a:latin typeface="Cambria Math" panose="02040503050406030204" pitchFamily="18" charset="0"/>
                            <a:cs typeface="Times New Roman" panose="02020603050405020304" pitchFamily="18" charset="0"/>
                          </a:rPr>
                        </m:ctrlPr>
                      </m:dPr>
                      <m:e>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900" i="1">
                            <a:latin typeface="Cambria Math" panose="02040503050406030204" pitchFamily="18" charset="0"/>
                            <a:cs typeface="Times New Roman" panose="02020603050405020304" pitchFamily="18" charset="0"/>
                          </a:rPr>
                          <m:t>&lt;</m:t>
                        </m:r>
                        <m:r>
                          <a:rPr lang="en-US" sz="1900" i="1">
                            <a:latin typeface="Cambria Math" panose="02040503050406030204" pitchFamily="18" charset="0"/>
                            <a:cs typeface="Times New Roman" panose="02020603050405020304" pitchFamily="18" charset="0"/>
                          </a:rPr>
                          <m:t>𝑥</m:t>
                        </m:r>
                        <m:r>
                          <a:rPr lang="en-US" sz="1900" i="1">
                            <a:latin typeface="Cambria Math" panose="02040503050406030204" pitchFamily="18" charset="0"/>
                            <a:cs typeface="Times New Roman" panose="02020603050405020304" pitchFamily="18" charset="0"/>
                          </a:rPr>
                          <m:t>&lt;</m:t>
                        </m:r>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i="1">
                                <a:latin typeface="Cambria Math" panose="02040503050406030204" pitchFamily="18" charset="0"/>
                                <a:ea typeface="Cambria Math" panose="02040503050406030204" pitchFamily="18" charset="0"/>
                                <a:cs typeface="Times New Roman" panose="02020603050405020304" pitchFamily="18" charset="0"/>
                              </a:rPr>
                              <m:t>2</m:t>
                            </m:r>
                          </m:sub>
                        </m:sSub>
                      </m:e>
                    </m:d>
                  </m:oMath>
                </a14:m>
                <a:r>
                  <a:rPr lang="en-US" sz="1900" dirty="0" smtClean="0">
                    <a:latin typeface="Times New Roman" panose="02020603050405020304" pitchFamily="18" charset="0"/>
                    <a:cs typeface="Times New Roman" panose="02020603050405020304" pitchFamily="18" charset="0"/>
                  </a:rPr>
                  <a:t>  for any two </a:t>
                </a:r>
                <a14:m>
                  <m:oMath xmlns:m="http://schemas.openxmlformats.org/officeDocument/2006/math">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9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9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9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900" dirty="0" smtClean="0">
                    <a:latin typeface="Times New Roman" panose="02020603050405020304" pitchFamily="18" charset="0"/>
                    <a:cs typeface="Times New Roman" panose="02020603050405020304" pitchFamily="18" charset="0"/>
                  </a:rPr>
                  <a:t> and given </a:t>
                </a:r>
                <a14:m>
                  <m:oMath xmlns:m="http://schemas.openxmlformats.org/officeDocument/2006/math">
                    <m:r>
                      <a:rPr lang="en-US" sz="19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19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9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1900" dirty="0" smtClean="0">
                    <a:latin typeface="Times New Roman" panose="02020603050405020304" pitchFamily="18" charset="0"/>
                    <a:cs typeface="Times New Roman" panose="02020603050405020304" pitchFamily="18" charset="0"/>
                  </a:rPr>
                  <a:t> </a:t>
                </a:r>
              </a:p>
              <a:p>
                <a:endParaRPr lang="en-US" sz="900" dirty="0" smtClean="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To avoid this difficulty, the concept of </a:t>
                </a:r>
                <a14:m>
                  <m:oMath xmlns:m="http://schemas.openxmlformats.org/officeDocument/2006/math">
                    <m:r>
                      <a:rPr lang="en-US" sz="1900" b="0" i="1" smtClean="0">
                        <a:latin typeface="Cambria Math" panose="02040503050406030204" pitchFamily="18" charset="0"/>
                        <a:cs typeface="Times New Roman" panose="02020603050405020304" pitchFamily="18" charset="0"/>
                      </a:rPr>
                      <m:t>𝑧</m:t>
                    </m:r>
                  </m:oMath>
                </a14:m>
                <a:r>
                  <a:rPr lang="en-US" sz="1900" dirty="0" smtClean="0">
                    <a:latin typeface="Times New Roman" panose="02020603050405020304" pitchFamily="18" charset="0"/>
                    <a:cs typeface="Times New Roman" panose="02020603050405020304" pitchFamily="18" charset="0"/>
                  </a:rPr>
                  <a:t>-transformation is followed.</a:t>
                </a:r>
              </a:p>
              <a:p>
                <a:pPr marL="0" indent="0">
                  <a:buNone/>
                </a:pPr>
                <a:endParaRPr lang="en-US" sz="19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X: Normal distribution with mean </a:t>
                </a:r>
                <a14:m>
                  <m:oMath xmlns:m="http://schemas.openxmlformats.org/officeDocument/2006/math">
                    <m:r>
                      <a:rPr lang="en-US" sz="19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1900" dirty="0" smtClean="0">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US" sz="1900" i="1" smtClean="0">
                            <a:latin typeface="Cambria Math" panose="02040503050406030204" pitchFamily="18" charset="0"/>
                            <a:cs typeface="Times New Roman" panose="02020603050405020304" pitchFamily="18" charset="0"/>
                          </a:rPr>
                        </m:ctrlPr>
                      </m:sSupPr>
                      <m:e>
                        <m:r>
                          <a:rPr lang="en-US" sz="19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1900" b="0" i="1" smtClean="0">
                            <a:latin typeface="Cambria Math" panose="02040503050406030204" pitchFamily="18" charset="0"/>
                            <a:cs typeface="Times New Roman" panose="02020603050405020304" pitchFamily="18" charset="0"/>
                          </a:rPr>
                          <m:t>2</m:t>
                        </m:r>
                      </m:sup>
                    </m:sSup>
                  </m:oMath>
                </a14:m>
                <a:r>
                  <a:rPr lang="en-US" sz="1900" dirty="0" smtClean="0">
                    <a:latin typeface="Times New Roman" panose="02020603050405020304" pitchFamily="18" charset="0"/>
                    <a:cs typeface="Times New Roman" panose="02020603050405020304" pitchFamily="18" charset="0"/>
                  </a:rPr>
                  <a:t>.</a:t>
                </a:r>
              </a:p>
              <a:p>
                <a:endParaRPr lang="en-US" sz="900" dirty="0" smtClean="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Z: Standard normal </a:t>
                </a:r>
                <a:r>
                  <a:rPr lang="en-US" sz="1900" dirty="0">
                    <a:latin typeface="Times New Roman" panose="02020603050405020304" pitchFamily="18" charset="0"/>
                    <a:cs typeface="Times New Roman" panose="02020603050405020304" pitchFamily="18" charset="0"/>
                  </a:rPr>
                  <a:t>distribution with mean </a:t>
                </a:r>
                <a14:m>
                  <m:oMath xmlns:m="http://schemas.openxmlformats.org/officeDocument/2006/math">
                    <m:r>
                      <a:rPr lang="en-US" sz="1900" i="1">
                        <a:latin typeface="Cambria Math" panose="02040503050406030204" pitchFamily="18" charset="0"/>
                        <a:ea typeface="Cambria Math" panose="02040503050406030204" pitchFamily="18" charset="0"/>
                        <a:cs typeface="Times New Roman" panose="02020603050405020304" pitchFamily="18" charset="0"/>
                      </a:rPr>
                      <m:t>𝜇</m:t>
                    </m:r>
                    <m:r>
                      <a:rPr lang="en-US" sz="19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900" dirty="0">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US" sz="1900" i="1">
                            <a:latin typeface="Cambria Math" panose="02040503050406030204" pitchFamily="18" charset="0"/>
                            <a:cs typeface="Times New Roman" panose="02020603050405020304" pitchFamily="18" charset="0"/>
                          </a:rPr>
                        </m:ctrlPr>
                      </m:sSupPr>
                      <m:e>
                        <m:r>
                          <a:rPr lang="en-US" sz="19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900" i="1">
                            <a:latin typeface="Cambria Math" panose="02040503050406030204" pitchFamily="18" charset="0"/>
                            <a:cs typeface="Times New Roman" panose="02020603050405020304" pitchFamily="18" charset="0"/>
                          </a:rPr>
                          <m:t>2</m:t>
                        </m:r>
                      </m:sup>
                    </m:sSup>
                  </m:oMath>
                </a14:m>
                <a:r>
                  <a:rPr lang="en-US" sz="1900" dirty="0" smtClean="0">
                    <a:latin typeface="Times New Roman" panose="02020603050405020304" pitchFamily="18" charset="0"/>
                    <a:cs typeface="Times New Roman" panose="02020603050405020304" pitchFamily="18" charset="0"/>
                  </a:rPr>
                  <a:t> = 1.</a:t>
                </a:r>
              </a:p>
              <a:p>
                <a:endParaRPr lang="en-US" sz="900" dirty="0" smtClean="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Therefore, if </a:t>
                </a:r>
                <a:r>
                  <a:rPr lang="en-US" sz="1900" i="1" dirty="0" smtClean="0">
                    <a:latin typeface="Times New Roman" panose="02020603050405020304" pitchFamily="18" charset="0"/>
                    <a:cs typeface="Times New Roman" panose="02020603050405020304" pitchFamily="18" charset="0"/>
                  </a:rPr>
                  <a:t>f(x)</a:t>
                </a:r>
                <a:r>
                  <a:rPr lang="en-US" sz="1900" dirty="0" smtClean="0">
                    <a:latin typeface="Times New Roman" panose="02020603050405020304" pitchFamily="18" charset="0"/>
                    <a:cs typeface="Times New Roman" panose="02020603050405020304" pitchFamily="18" charset="0"/>
                  </a:rPr>
                  <a:t> assumes a value, then the corresponding value of </a:t>
                </a:r>
                <a14:m>
                  <m:oMath xmlns:m="http://schemas.openxmlformats.org/officeDocument/2006/math">
                    <m:r>
                      <a:rPr lang="en-US" sz="1900" b="0" i="1" dirty="0" smtClean="0">
                        <a:latin typeface="Cambria Math" panose="02040503050406030204" pitchFamily="18" charset="0"/>
                        <a:cs typeface="Times New Roman" panose="02020603050405020304" pitchFamily="18" charset="0"/>
                      </a:rPr>
                      <m:t>𝑓</m:t>
                    </m:r>
                    <m:r>
                      <a:rPr lang="en-US" sz="1900" b="0" i="1" dirty="0" smtClean="0">
                        <a:latin typeface="Cambria Math" panose="02040503050406030204" pitchFamily="18" charset="0"/>
                        <a:cs typeface="Times New Roman" panose="02020603050405020304" pitchFamily="18" charset="0"/>
                      </a:rPr>
                      <m:t>(</m:t>
                    </m:r>
                    <m:r>
                      <a:rPr lang="en-US" sz="1900" b="0" i="1" dirty="0" smtClean="0">
                        <a:latin typeface="Cambria Math" panose="02040503050406030204" pitchFamily="18" charset="0"/>
                        <a:cs typeface="Times New Roman" panose="02020603050405020304" pitchFamily="18" charset="0"/>
                      </a:rPr>
                      <m:t>𝑧</m:t>
                    </m:r>
                    <m:r>
                      <a:rPr lang="en-US" sz="1900" b="0" i="1" dirty="0" smtClean="0">
                        <a:latin typeface="Cambria Math" panose="02040503050406030204" pitchFamily="18" charset="0"/>
                        <a:cs typeface="Times New Roman" panose="02020603050405020304" pitchFamily="18" charset="0"/>
                      </a:rPr>
                      <m:t>) </m:t>
                    </m:r>
                  </m:oMath>
                </a14:m>
                <a:r>
                  <a:rPr lang="en-US" sz="1900" dirty="0" smtClean="0">
                    <a:latin typeface="Times New Roman" panose="02020603050405020304" pitchFamily="18" charset="0"/>
                    <a:cs typeface="Times New Roman" panose="02020603050405020304" pitchFamily="18" charset="0"/>
                  </a:rPr>
                  <a:t>is given by </a:t>
                </a:r>
                <a14:m>
                  <m:oMath xmlns:m="http://schemas.openxmlformats.org/officeDocument/2006/math">
                    <m:r>
                      <a:rPr lang="en-US" sz="1900" b="0" i="1" smtClean="0">
                        <a:latin typeface="Cambria Math" panose="02040503050406030204" pitchFamily="18" charset="0"/>
                        <a:cs typeface="Times New Roman" panose="02020603050405020304" pitchFamily="18" charset="0"/>
                      </a:rPr>
                      <m:t> </m:t>
                    </m:r>
                  </m:oMath>
                </a14:m>
                <a:endParaRPr lang="en-US" sz="1900" b="0" i="1" dirty="0" smtClean="0">
                  <a:latin typeface="Cambria Math" panose="02040503050406030204" pitchFamily="18" charset="0"/>
                  <a:cs typeface="Times New Roman" panose="02020603050405020304" pitchFamily="18" charset="0"/>
                </a:endParaRPr>
              </a:p>
              <a:p>
                <a:pPr marL="0" indent="0">
                  <a:buNone/>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𝜎</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a:t>
                </a:r>
                <a:r>
                  <a:rPr lang="en-US" sz="2000" dirty="0" smtClean="0">
                    <a:cs typeface="Times New Roman" panose="02020603050405020304" pitchFamily="18" charset="0"/>
                  </a:rPr>
                  <a:t>:</a:t>
                </a:r>
                <a:r>
                  <a:rPr lang="en-US" sz="2000" i="1" dirty="0">
                    <a:latin typeface="Cambria Math" panose="02040503050406030204" pitchFamily="18" charset="0"/>
                    <a:cs typeface="Times New Roman" panose="02020603050405020304" pitchFamily="18" charset="0"/>
                  </a:rPr>
                  <a:t> </a:t>
                </a:r>
                <a:r>
                  <a:rPr lang="en-US" sz="2000" i="1" dirty="0" smtClean="0">
                    <a:latin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𝑃</m:t>
                    </m:r>
                    <m:d>
                      <m:dPr>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&lt;</m:t>
                        </m:r>
                        <m:r>
                          <a:rPr lang="en-US" sz="2000" i="1">
                            <a:latin typeface="Cambria Math" panose="02040503050406030204" pitchFamily="18" charset="0"/>
                            <a:cs typeface="Times New Roman" panose="02020603050405020304" pitchFamily="18" charset="0"/>
                          </a:rPr>
                          <m:t>𝑥</m:t>
                        </m:r>
                        <m:r>
                          <a:rPr lang="en-US" sz="2000" i="1">
                            <a:latin typeface="Cambria Math" panose="02040503050406030204" pitchFamily="18" charset="0"/>
                            <a:cs typeface="Times New Roman" panose="02020603050405020304" pitchFamily="18" charset="0"/>
                          </a:rPr>
                          <m:t>&lt;</m:t>
                        </m:r>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2</m:t>
                            </m:r>
                          </m:sub>
                        </m:sSub>
                      </m:e>
                    </m:d>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𝜎</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ad>
                          <m:radPr>
                            <m:degHide m:val="on"/>
                            <m:ctrlPr>
                              <a:rPr lang="en-US"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000" i="1">
                                <a:latin typeface="Cambria Math" panose="02040503050406030204" pitchFamily="18" charset="0"/>
                                <a:ea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2000" dirty="0">
                            <a:latin typeface="Times New Roman" panose="02020603050405020304" pitchFamily="18" charset="0"/>
                            <a:cs typeface="Times New Roman" panose="02020603050405020304" pitchFamily="18" charset="0"/>
                          </a:rPr>
                          <m:t> </m:t>
                        </m:r>
                      </m:den>
                    </m:f>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1</m:t>
                            </m:r>
                          </m:sub>
                        </m:sSub>
                      </m:sub>
                      <m:sup>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ea typeface="Cambria Math" panose="02040503050406030204" pitchFamily="18" charset="0"/>
                                <a:cs typeface="Times New Roman" panose="02020603050405020304" pitchFamily="18" charset="0"/>
                              </a:rPr>
                              <m:t>2</m:t>
                            </m:r>
                          </m:sub>
                        </m:sSub>
                      </m:sup>
                      <m:e>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den>
                            </m:f>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𝑥</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𝜇</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sz="2000" i="1">
                            <a:latin typeface="Cambria Math" panose="02040503050406030204" pitchFamily="18" charset="0"/>
                            <a:ea typeface="Cambria Math" panose="02040503050406030204" pitchFamily="18" charset="0"/>
                            <a:cs typeface="Times New Roman" panose="02020603050405020304" pitchFamily="18" charset="0"/>
                          </a:rPr>
                          <m:t>𝑑𝑥</m:t>
                        </m:r>
                      </m:e>
                    </m:nary>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000" i="1">
                                <a:latin typeface="Cambria Math" panose="02040503050406030204" pitchFamily="18" charset="0"/>
                                <a:ea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e>
                        </m:rad>
                        <m:r>
                          <m:rPr>
                            <m:nor/>
                          </m:rPr>
                          <a:rPr lang="en-US" sz="2000" dirty="0">
                            <a:latin typeface="Times New Roman" panose="02020603050405020304" pitchFamily="18" charset="0"/>
                            <a:cs typeface="Times New Roman" panose="02020603050405020304" pitchFamily="18" charset="0"/>
                          </a:rPr>
                          <m:t> </m:t>
                        </m:r>
                      </m:den>
                    </m:f>
                    <m:nary>
                      <m:naryPr>
                        <m:limLoc m:val="undOvr"/>
                        <m:ctrlPr>
                          <a:rPr lang="en-US" sz="2000" i="1">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US" sz="2000" i="1">
                                <a:latin typeface="Cambria Math" panose="02040503050406030204" pitchFamily="18" charset="0"/>
                                <a:ea typeface="Cambria Math" panose="02040503050406030204" pitchFamily="18" charset="0"/>
                                <a:cs typeface="Times New Roman" panose="02020603050405020304" pitchFamily="18" charset="0"/>
                              </a:rPr>
                              <m:t>1</m:t>
                            </m:r>
                          </m:sub>
                        </m:sSub>
                      </m:sub>
                      <m:sup>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US" sz="2000" i="1">
                                <a:latin typeface="Cambria Math" panose="02040503050406030204" pitchFamily="18" charset="0"/>
                                <a:ea typeface="Cambria Math" panose="02040503050406030204" pitchFamily="18" charset="0"/>
                                <a:cs typeface="Times New Roman" panose="02020603050405020304" pitchFamily="18" charset="0"/>
                              </a:rPr>
                              <m:t>2</m:t>
                            </m:r>
                          </m:sub>
                        </m:sSub>
                      </m:sup>
                      <m:e>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𝑧</m:t>
                                </m:r>
                              </m:e>
                              <m:sup>
                                <m:r>
                                  <a:rPr lang="en-US" sz="2000" i="1">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sz="2000" i="1">
                            <a:latin typeface="Cambria Math" panose="02040503050406030204" pitchFamily="18" charset="0"/>
                            <a:ea typeface="Cambria Math" panose="02040503050406030204" pitchFamily="18" charset="0"/>
                            <a:cs typeface="Times New Roman" panose="02020603050405020304" pitchFamily="18" charset="0"/>
                          </a:rPr>
                          <m:t>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𝑧</m:t>
                        </m:r>
                      </m:e>
                    </m:nary>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2000" b="0" i="1"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US" sz="900" b="0" i="1"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sz="2000" b="0" dirty="0" smtClean="0">
                    <a:ea typeface="Cambria Math" panose="020405030504060302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2000" i="1">
                        <a:latin typeface="Cambria Math" panose="02040503050406030204" pitchFamily="18" charset="0"/>
                        <a:ea typeface="Cambria Math" panose="02040503050406030204" pitchFamily="18" charset="0"/>
                        <a:cs typeface="Times New Roman" panose="02020603050405020304" pitchFamily="18" charset="0"/>
                      </a:rPr>
                      <m:t>𝜎</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685441"/>
                <a:ext cx="8425339" cy="4670915"/>
              </a:xfrm>
              <a:blipFill rotWithShape="0">
                <a:blip r:embed="rId2" cstate="print"/>
                <a:stretch>
                  <a:fillRect l="-362" t="-1825"/>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Standard Normal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graphicFrame>
            <p:nvGraphicFramePr>
              <p:cNvPr id="7" name="Table 6"/>
              <p:cNvGraphicFramePr>
                <a:graphicFrameLocks noGrp="1"/>
              </p:cNvGraphicFramePr>
              <p:nvPr>
                <p:extLst>
                  <p:ext uri="{D42A27DB-BD31-4B8C-83A1-F6EECF244321}">
                    <p14:modId xmlns:p14="http://schemas.microsoft.com/office/powerpoint/2010/main" val="2750373792"/>
                  </p:ext>
                </p:extLst>
              </p:nvPr>
            </p:nvGraphicFramePr>
            <p:xfrm>
              <a:off x="1420919" y="2861775"/>
              <a:ext cx="6240992" cy="458470"/>
            </p:xfrm>
            <a:graphic>
              <a:graphicData uri="http://schemas.openxmlformats.org/drawingml/2006/table">
                <a:tbl>
                  <a:tblPr firstRow="1" bandRow="1">
                    <a:tableStyleId>{5940675A-B579-460E-94D1-54222C63F5DA}</a:tableStyleId>
                  </a:tblPr>
                  <a:tblGrid>
                    <a:gridCol w="6240992"/>
                  </a:tblGrid>
                  <a:tr h="370840">
                    <a:tc>
                      <a:txBody>
                        <a:bodyPr/>
                        <a:lstStyle/>
                        <a:p>
                          <a:pPr algn="ctr">
                            <a:tabLst>
                              <a:tab pos="5083175" algn="l"/>
                            </a:tabLst>
                          </a:pPr>
                          <a14:m>
                            <m:oMath xmlns:m="http://schemas.openxmlformats.org/officeDocument/2006/math">
                              <m:r>
                                <m:rPr>
                                  <m:sty m:val="p"/>
                                </m:rPr>
                                <a:rPr lang="en-US" b="0" i="0" smtClean="0">
                                  <a:latin typeface="Cambria Math"/>
                                </a:rPr>
                                <m:t>z</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𝑥</m:t>
                                  </m:r>
                                  <m:r>
                                    <a:rPr lang="en-US" smtClean="0">
                                      <a:latin typeface="Cambria Math" panose="02040503050406030204" pitchFamily="18" charset="0"/>
                                    </a:rPr>
                                    <m:t>−</m:t>
                                  </m:r>
                                  <m:r>
                                    <a:rPr lang="en-US" smtClean="0">
                                      <a:latin typeface="Cambria Math" panose="02040503050406030204" pitchFamily="18" charset="0"/>
                                    </a:rPr>
                                    <m:t>𝜇</m:t>
                                  </m:r>
                                </m:num>
                                <m:den>
                                  <m:r>
                                    <a:rPr lang="en-US" smtClean="0">
                                      <a:latin typeface="Cambria Math" panose="02040503050406030204" pitchFamily="18" charset="0"/>
                                    </a:rPr>
                                    <m:t>𝜎</m:t>
                                  </m:r>
                                </m:den>
                              </m:f>
                            </m:oMath>
                          </a14:m>
                          <a:r>
                            <a:rPr lang="en-US" dirty="0" smtClean="0"/>
                            <a:t>          [Z-transformation]</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2750373792"/>
                  </p:ext>
                </p:extLst>
              </p:nvPr>
            </p:nvGraphicFramePr>
            <p:xfrm>
              <a:off x="1420919" y="2861775"/>
              <a:ext cx="6240992" cy="458470"/>
            </p:xfrm>
            <a:graphic>
              <a:graphicData uri="http://schemas.openxmlformats.org/drawingml/2006/table">
                <a:tbl>
                  <a:tblPr firstRow="1" bandRow="1">
                    <a:tableStyleId>{5940675A-B579-460E-94D1-54222C63F5DA}</a:tableStyleId>
                  </a:tblPr>
                  <a:tblGrid>
                    <a:gridCol w="6240992"/>
                  </a:tblGrid>
                  <a:tr h="45847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b="-7895"/>
                          </a:stretch>
                        </a:blipFill>
                      </a:tcPr>
                    </a:tc>
                  </a:tr>
                </a:tbl>
              </a:graphicData>
            </a:graphic>
          </p:graphicFrame>
        </mc:Fallback>
      </mc:AlternateContent>
    </p:spTree>
    <p:extLst>
      <p:ext uri="{BB962C8B-B14F-4D97-AF65-F5344CB8AC3E}">
        <p14:creationId xmlns:p14="http://schemas.microsoft.com/office/powerpoint/2010/main" xmlns="" val="28784930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04948"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Standard Normal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83920" y="1672646"/>
                <a:ext cx="7734300" cy="125561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cs typeface="Times New Roman" panose="02020603050405020304" pitchFamily="18" charset="0"/>
                  </a:rPr>
                  <a:t>The distribution of a normal random variable with mean </a:t>
                </a:r>
                <a14:m>
                  <m:oMath xmlns:m="http://schemas.openxmlformats.org/officeDocument/2006/math">
                    <m:r>
                      <a:rPr lang="en-IN" i="1" dirty="0" smtClean="0">
                        <a:solidFill>
                          <a:schemeClr val="tx1"/>
                        </a:solidFill>
                        <a:latin typeface="Cambria Math" panose="02040503050406030204" pitchFamily="18" charset="0"/>
                        <a:cs typeface="Times New Roman" panose="02020603050405020304" pitchFamily="18" charset="0"/>
                      </a:rPr>
                      <m:t>0</m:t>
                    </m:r>
                  </m:oMath>
                </a14:m>
                <a:r>
                  <a:rPr lang="en-IN" dirty="0" smtClean="0">
                    <a:solidFill>
                      <a:schemeClr val="tx1"/>
                    </a:solidFill>
                    <a:latin typeface="Times New Roman" panose="02020603050405020304" pitchFamily="18" charset="0"/>
                    <a:cs typeface="Times New Roman" panose="02020603050405020304" pitchFamily="18" charset="0"/>
                  </a:rPr>
                  <a:t> and variance </a:t>
                </a:r>
                <a14:m>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1</m:t>
                    </m:r>
                  </m:oMath>
                </a14:m>
                <a:r>
                  <a:rPr lang="en-IN" dirty="0" smtClean="0">
                    <a:solidFill>
                      <a:schemeClr val="tx1"/>
                    </a:solidFill>
                    <a:latin typeface="Times New Roman" panose="02020603050405020304" pitchFamily="18" charset="0"/>
                    <a:cs typeface="Times New Roman" panose="02020603050405020304" pitchFamily="18" charset="0"/>
                  </a:rPr>
                  <a:t> is called a standard normal distribution. </a:t>
                </a:r>
                <a:endParaRPr lang="en-IN" dirty="0">
                  <a:solidFill>
                    <a:schemeClr val="tx1"/>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83920" y="1672646"/>
                <a:ext cx="7734300" cy="1255613"/>
              </a:xfrm>
              <a:prstGeom prst="rect">
                <a:avLst/>
              </a:prstGeom>
              <a:blipFill rotWithShape="0">
                <a:blip r:embed="rId3" cstate="print"/>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883920" y="1551756"/>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4.10: </a:t>
            </a:r>
            <a:r>
              <a:rPr lang="en-US" sz="2000" b="1" dirty="0" smtClean="0">
                <a:solidFill>
                  <a:prstClr val="black"/>
                </a:solidFill>
                <a:latin typeface="Times New Roman" pitchFamily="18" charset="0"/>
                <a:cs typeface="Times New Roman" pitchFamily="18" charset="0"/>
              </a:rPr>
              <a:t>Standard normal </a:t>
            </a:r>
            <a:r>
              <a:rPr lang="en-US" sz="2000" b="1" dirty="0">
                <a:solidFill>
                  <a:prstClr val="black"/>
                </a:solidFill>
                <a:latin typeface="Times New Roman" pitchFamily="18" charset="0"/>
                <a:cs typeface="Times New Roman" pitchFamily="18" charset="0"/>
              </a:rPr>
              <a:t>d</a:t>
            </a:r>
            <a:r>
              <a:rPr lang="en-US" sz="2000" b="1" dirty="0" smtClean="0">
                <a:solidFill>
                  <a:prstClr val="black"/>
                </a:solidFill>
                <a:latin typeface="Times New Roman" pitchFamily="18" charset="0"/>
                <a:cs typeface="Times New Roman" pitchFamily="18" charset="0"/>
              </a:rPr>
              <a:t>istribution</a:t>
            </a:r>
            <a:endParaRPr lang="en-IN" sz="2000" b="1" dirty="0">
              <a:solidFill>
                <a:prstClr val="black"/>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xmlns="" val="3106804162"/>
              </p:ext>
            </p:extLst>
          </p:nvPr>
        </p:nvGraphicFramePr>
        <p:xfrm>
          <a:off x="1020763" y="3167290"/>
          <a:ext cx="7299325" cy="3070225"/>
        </p:xfrm>
        <a:graphic>
          <a:graphicData uri="http://schemas.openxmlformats.org/presentationml/2006/ole">
            <p:oleObj spid="_x0000_s8270" name="Visio" r:id="rId4" imgW="7292779" imgH="3073140" progId="">
              <p:embed/>
            </p:oleObj>
          </a:graphicData>
        </a:graphic>
      </p:graphicFrame>
    </p:spTree>
    <p:extLst>
      <p:ext uri="{BB962C8B-B14F-4D97-AF65-F5344CB8AC3E}">
        <p14:creationId xmlns:p14="http://schemas.microsoft.com/office/powerpoint/2010/main" xmlns="" val="1608794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394062"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Gamma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83920" y="2401976"/>
                <a:ext cx="7734300" cy="108144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cs typeface="Times New Roman" panose="02020603050405020304" pitchFamily="18" charset="0"/>
                </a:endParaRPr>
              </a:p>
              <a:p>
                <a:pPr algn="ctr"/>
                <a14:m>
                  <m:oMath xmlns:m="http://schemas.openxmlformats.org/officeDocument/2006/math">
                    <m:r>
                      <m:rPr>
                        <m:sty m:val="p"/>
                      </m:rPr>
                      <a:rPr lang="el-GR"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b="0" i="1" smtClean="0">
                            <a:solidFill>
                              <a:schemeClr val="tx1"/>
                            </a:solidFill>
                            <a:latin typeface="Cambria Math" panose="02040503050406030204" pitchFamily="18" charset="0"/>
                            <a:cs typeface="Times New Roman" panose="02020603050405020304" pitchFamily="18" charset="0"/>
                          </a:rPr>
                        </m:ctrlPr>
                      </m:dPr>
                      <m:e>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d>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limLoc m:val="undOvr"/>
                        <m:ctrlP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sup>
                      <m:e>
                        <m:sSup>
                          <m:sSupPr>
                            <m:ctrlP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e>
                    </m:nary>
                    <m:sSup>
                      <m:sSupPr>
                        <m:ctrlP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m:t>
                        </m:r>
                      </m:e>
                      <m:sup>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sup>
                    </m:sSup>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𝑑𝑥</m:t>
                    </m:r>
                  </m:oMath>
                </a14:m>
                <a:r>
                  <a:rPr lang="en-IN" dirty="0" smtClean="0">
                    <a:solidFill>
                      <a:schemeClr val="tx1"/>
                    </a:solidFill>
                    <a:latin typeface="Times New Roman" panose="02020603050405020304" pitchFamily="18" charset="0"/>
                    <a:cs typeface="Times New Roman" panose="02020603050405020304" pitchFamily="18" charset="0"/>
                  </a:rPr>
                  <a:t>     for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&gt;0</m:t>
                    </m:r>
                  </m:oMath>
                </a14:m>
                <a:r>
                  <a:rPr lang="en-IN" dirty="0" smtClean="0">
                    <a:solidFill>
                      <a:schemeClr val="tx1"/>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83920" y="2401976"/>
                <a:ext cx="7734300" cy="1081449"/>
              </a:xfrm>
              <a:prstGeom prst="rect">
                <a:avLst/>
              </a:prstGeom>
              <a:blipFill rotWithShape="0">
                <a:blip r:embed="rId2" cstate="print"/>
                <a:stretch>
                  <a:fillRect b="-42029"/>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883920" y="2313744"/>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4.11: </a:t>
            </a:r>
            <a:r>
              <a:rPr lang="en-US" sz="2000" b="1" dirty="0" smtClean="0">
                <a:solidFill>
                  <a:prstClr val="black"/>
                </a:solidFill>
                <a:latin typeface="Times New Roman" pitchFamily="18" charset="0"/>
                <a:cs typeface="Times New Roman" pitchFamily="18" charset="0"/>
              </a:rPr>
              <a:t>Gamma Function</a:t>
            </a:r>
            <a:endParaRPr lang="en-IN" sz="2000" b="1" dirty="0">
              <a:solidFill>
                <a:prstClr val="black"/>
              </a:solidFill>
              <a:latin typeface="Times New Roman" pitchFamily="18" charset="0"/>
              <a:cs typeface="Times New Roman" pitchFamily="18" charset="0"/>
            </a:endParaRPr>
          </a:p>
        </p:txBody>
      </p:sp>
      <p:sp>
        <p:nvSpPr>
          <p:cNvPr id="2" name="TextBox 1"/>
          <p:cNvSpPr txBox="1"/>
          <p:nvPr/>
        </p:nvSpPr>
        <p:spPr>
          <a:xfrm>
            <a:off x="883920" y="1600200"/>
            <a:ext cx="7734300"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gamma distribution derives its name from the well known gamma function in mathematics.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TextBox 2"/>
              <p:cNvSpPr txBox="1"/>
              <p:nvPr/>
            </p:nvSpPr>
            <p:spPr>
              <a:xfrm>
                <a:off x="883920" y="3626087"/>
                <a:ext cx="7543800" cy="17992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Integrating by parts, we </a:t>
                </a:r>
                <a:r>
                  <a:rPr lang="en-US" sz="1600" dirty="0"/>
                  <a:t>can write,</a:t>
                </a:r>
                <a:r>
                  <a:rPr lang="el-GR" sz="1600" dirty="0">
                    <a:ea typeface="Cambria Math" panose="020405030504060302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𝛼</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−1</m:t>
                          </m:r>
                        </m:e>
                      </m:d>
                      <m:nary>
                        <m:naryPr>
                          <m:limLoc m:val="undOvr"/>
                          <m:ctrlPr>
                            <a:rPr lang="en-US" sz="1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1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1600" i="1">
                              <a:latin typeface="Cambria Math" panose="02040503050406030204" pitchFamily="18" charset="0"/>
                              <a:ea typeface="Cambria Math" panose="02040503050406030204" pitchFamily="18" charset="0"/>
                              <a:cs typeface="Times New Roman" panose="02020603050405020304" pitchFamily="18" charset="0"/>
                            </a:rPr>
                            <m:t>𝛼</m:t>
                          </m:r>
                        </m:sup>
                        <m:e>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−2</m:t>
                              </m:r>
                            </m:sup>
                          </m:sSup>
                        </m:e>
                      </m:nary>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i="1">
                          <a:latin typeface="Cambria Math" panose="02040503050406030204" pitchFamily="18" charset="0"/>
                          <a:ea typeface="Cambria Math" panose="02040503050406030204" pitchFamily="18" charset="0"/>
                          <a:cs typeface="Times New Roman" panose="02020603050405020304" pitchFamily="18" charset="0"/>
                        </a:rPr>
                        <m:t>𝑑𝑥</m:t>
                      </m:r>
                    </m:oMath>
                  </m:oMathPara>
                </a14:m>
                <a:endParaRPr lang="en-US" sz="1600" dirty="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−1</m:t>
                          </m:r>
                        </m:e>
                      </m:d>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lang="en-US" sz="1600" dirty="0">
                  <a:ea typeface="Cambria Math" panose="020405030504060302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Thus </a:t>
                </a:r>
                <a14:m>
                  <m:oMath xmlns:m="http://schemas.openxmlformats.org/officeDocument/2006/math">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Γ</m:t>
                    </m:r>
                  </m:oMath>
                </a14:m>
                <a:r>
                  <a:rPr lang="en-US" sz="1600" dirty="0">
                    <a:latin typeface="Times New Roman" panose="02020603050405020304" pitchFamily="18" charset="0"/>
                    <a:cs typeface="Times New Roman" panose="02020603050405020304" pitchFamily="18" charset="0"/>
                  </a:rPr>
                  <a:t> function is defined as a recursive </a:t>
                </a:r>
                <a:r>
                  <a:rPr lang="en-US" sz="1600" dirty="0" smtClean="0">
                    <a:latin typeface="Times New Roman" panose="02020603050405020304" pitchFamily="18" charset="0"/>
                    <a:cs typeface="Times New Roman" panose="02020603050405020304" pitchFamily="18" charset="0"/>
                  </a:rPr>
                  <a:t>function.</a:t>
                </a:r>
              </a:p>
            </p:txBody>
          </p:sp>
        </mc:Choice>
        <mc:Fallback>
          <p:sp>
            <p:nvSpPr>
              <p:cNvPr id="3" name="TextBox 2"/>
              <p:cNvSpPr txBox="1">
                <a:spLocks noRot="1" noChangeAspect="1" noMove="1" noResize="1" noEditPoints="1" noAdjustHandles="1" noChangeArrowheads="1" noChangeShapeType="1" noTextEdit="1"/>
              </p:cNvSpPr>
              <p:nvPr/>
            </p:nvSpPr>
            <p:spPr>
              <a:xfrm>
                <a:off x="883920" y="3626087"/>
                <a:ext cx="7543800" cy="1799275"/>
              </a:xfrm>
              <a:prstGeom prst="rect">
                <a:avLst/>
              </a:prstGeom>
              <a:blipFill rotWithShape="1">
                <a:blip r:embed="rId3" cstate="print"/>
                <a:stretch>
                  <a:fillRect l="-404" t="-1356" b="-3390"/>
                </a:stretch>
              </a:blipFill>
            </p:spPr>
            <p:txBody>
              <a:bodyPr/>
              <a:lstStyle/>
              <a:p>
                <a:r>
                  <a:rPr lang="en-IN">
                    <a:noFill/>
                  </a:rPr>
                  <a:t> </a:t>
                </a:r>
              </a:p>
            </p:txBody>
          </p:sp>
        </mc:Fallback>
      </mc:AlternateContent>
    </p:spTree>
    <p:extLst>
      <p:ext uri="{BB962C8B-B14F-4D97-AF65-F5344CB8AC3E}">
        <p14:creationId xmlns:p14="http://schemas.microsoft.com/office/powerpoint/2010/main" xmlns="" val="6598273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394062"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Gamma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TextBox 2"/>
              <p:cNvSpPr txBox="1"/>
              <p:nvPr/>
            </p:nvSpPr>
            <p:spPr>
              <a:xfrm>
                <a:off x="483870" y="1707480"/>
                <a:ext cx="7543800" cy="3482813"/>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When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a:ea typeface="Cambria Math" panose="02040503050406030204" pitchFamily="18" charset="0"/>
                        <a:cs typeface="Times New Roman" panose="02020603050405020304" pitchFamily="18" charset="0"/>
                      </a:rPr>
                      <m:t>=</m:t>
                    </m:r>
                    <m:r>
                      <a:rPr lang="en-US" sz="1600" b="0" i="1" smtClean="0">
                        <a:latin typeface="Cambria Math"/>
                        <a:ea typeface="Cambria Math" panose="02040503050406030204" pitchFamily="18" charset="0"/>
                        <a:cs typeface="Times New Roman" panose="02020603050405020304" pitchFamily="18" charset="0"/>
                      </a:rPr>
                      <m:t>𝑛</m:t>
                    </m:r>
                  </m:oMath>
                </a14:m>
                <a:r>
                  <a:rPr lang="en-US" sz="1600" dirty="0" smtClean="0">
                    <a:latin typeface="Times New Roman" panose="02020603050405020304" pitchFamily="18" charset="0"/>
                    <a:cs typeface="Times New Roman" panose="02020603050405020304" pitchFamily="18" charset="0"/>
                  </a:rPr>
                  <a:t>, we </a:t>
                </a:r>
                <a:r>
                  <a:rPr lang="en-US" sz="1600" dirty="0" smtClean="0"/>
                  <a:t>can </a:t>
                </a:r>
                <a:r>
                  <a:rPr lang="en-US" sz="1600" dirty="0"/>
                  <a:t>write,</a:t>
                </a:r>
                <a:r>
                  <a:rPr lang="el-GR" sz="1600" dirty="0">
                    <a:ea typeface="Cambria Math" panose="020405030504060302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e>
                    </m:d>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−2</m:t>
                        </m:r>
                      </m:e>
                    </m:d>
                    <m:r>
                      <a:rPr lang="en-US" sz="1600" b="0" i="1" smtClean="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Γ</m:t>
                    </m:r>
                    <m:r>
                      <a:rPr lang="en-US" sz="1600" b="0" i="1" smtClean="0">
                        <a:latin typeface="Cambria Math" panose="02040503050406030204" pitchFamily="18" charset="0"/>
                        <a:ea typeface="Cambria Math" panose="02040503050406030204" pitchFamily="18" charset="0"/>
                      </a:rPr>
                      <m:t>(1)</m:t>
                    </m:r>
                  </m:oMath>
                </a14:m>
                <a:r>
                  <a:rPr lang="en-US" sz="1600" dirty="0" smtClean="0">
                    <a:latin typeface="Times New Roman" panose="02020603050405020304" pitchFamily="18" charset="0"/>
                    <a:cs typeface="Times New Roman" panose="02020603050405020304" pitchFamily="18" charset="0"/>
                  </a:rPr>
                  <a:t> </a:t>
                </a:r>
              </a:p>
              <a:p>
                <a:endParaRPr lang="en-US" sz="16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rPr>
                        <m:t>          </m:t>
                      </m:r>
                      <m:r>
                        <a:rPr lang="en-US" sz="1600" i="1">
                          <a:latin typeface="Cambria Math" panose="02040503050406030204" pitchFamily="18" charset="0"/>
                          <a:ea typeface="Cambria Math" panose="02040503050406030204" pitchFamily="18" charset="0"/>
                        </a:rPr>
                        <m:t>=</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r>
                            <a:rPr lang="en-US" sz="1600" i="1">
                              <a:latin typeface="Cambria Math" panose="02040503050406030204" pitchFamily="18" charset="0"/>
                              <a:ea typeface="Cambria Math" panose="02040503050406030204" pitchFamily="18" charset="0"/>
                            </a:rPr>
                            <m:t>−1</m:t>
                          </m:r>
                        </m:e>
                      </m:d>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r>
                            <a:rPr lang="en-US" sz="1600" i="1">
                              <a:latin typeface="Cambria Math" panose="02040503050406030204" pitchFamily="18" charset="0"/>
                              <a:ea typeface="Cambria Math" panose="02040503050406030204" pitchFamily="18" charset="0"/>
                            </a:rPr>
                            <m:t>−2</m:t>
                          </m:r>
                        </m:e>
                      </m:d>
                      <m:r>
                        <a:rPr lang="en-US" sz="1600" i="1">
                          <a:latin typeface="Cambria Math" panose="02040503050406030204" pitchFamily="18" charset="0"/>
                          <a:ea typeface="Cambria Math" panose="02040503050406030204" pitchFamily="18" charset="0"/>
                        </a:rPr>
                        <m:t>……….3.2.1</m:t>
                      </m:r>
                    </m:oMath>
                  </m:oMathPara>
                </a14:m>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r>
                          <a:rPr lang="en-US" sz="1600" i="1">
                            <a:latin typeface="Cambria Math" panose="02040503050406030204" pitchFamily="18" charset="0"/>
                            <a:ea typeface="Cambria Math" panose="02040503050406030204" pitchFamily="18" charset="0"/>
                          </a:rPr>
                          <m:t>−1</m:t>
                        </m:r>
                      </m:e>
                    </m:d>
                  </m:oMath>
                </a14:m>
                <a:r>
                  <a:rPr lang="en-US" sz="1600" dirty="0" smtClean="0">
                    <a:latin typeface="Times New Roman" panose="02020603050405020304" pitchFamily="18" charset="0"/>
                    <a:cs typeface="Times New Roman" panose="02020603050405020304" pitchFamily="18" charset="0"/>
                  </a:rPr>
                  <a:t>!</a:t>
                </a:r>
                <a:endParaRPr lang="en-US" sz="1600" i="1"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a:t>
                </a:r>
              </a:p>
              <a:p>
                <a:endParaRPr lang="en-US" sz="8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ea typeface="Cambria Math" panose="02040503050406030204" pitchFamily="18" charset="0"/>
                    <a:cs typeface="Times New Roman" panose="02020603050405020304" pitchFamily="18" charset="0"/>
                  </a:rPr>
                  <a:t>Further,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nary>
                      <m:naryPr>
                        <m:limLoc m:val="undOv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4"/>
                          </m:rP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𝑑𝑥</m:t>
                        </m:r>
                      </m:e>
                    </m:nary>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US" sz="1600" dirty="0" smtClean="0">
                  <a:latin typeface="Times New Roman" panose="02020603050405020304" pitchFamily="18" charset="0"/>
                  <a:ea typeface="Cambria Math" panose="02040503050406030204" pitchFamily="18" charset="0"/>
                  <a:cs typeface="Times New Roman" panose="02020603050405020304" pitchFamily="18" charset="0"/>
                </a:endParaRPr>
              </a:p>
              <a:p>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ea typeface="Cambria Math" panose="02040503050406030204" pitchFamily="18" charset="0"/>
                    <a:cs typeface="Times New Roman" panose="02020603050405020304" pitchFamily="18" charset="0"/>
                  </a:rPr>
                  <a:t>Note:</a:t>
                </a:r>
              </a:p>
              <a:p>
                <a:r>
                  <a:rPr lang="en-US" sz="1600" dirty="0" smtClean="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den>
                        </m:f>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𝜋</m:t>
                        </m:r>
                      </m:e>
                    </m:ra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An important property</a:t>
                </a:r>
                <a:r>
                  <a:rPr lang="en-US" sz="1600" dirty="0" smtClean="0">
                    <a:latin typeface="Times New Roman" panose="02020603050405020304" pitchFamily="18" charset="0"/>
                    <a:ea typeface="Cambria Math" panose="02040503050406030204" pitchFamily="18" charset="0"/>
                    <a:cs typeface="Times New Roman" panose="02020603050405020304" pitchFamily="18" charset="0"/>
                  </a:rPr>
                  <a:t>]</a:t>
                </a: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483870" y="1707480"/>
                <a:ext cx="7543800" cy="3482813"/>
              </a:xfrm>
              <a:prstGeom prst="rect">
                <a:avLst/>
              </a:prstGeom>
              <a:blipFill rotWithShape="1">
                <a:blip r:embed="rId2" cstate="print"/>
                <a:stretch>
                  <a:fillRect l="-404" t="-701"/>
                </a:stretch>
              </a:blipFill>
            </p:spPr>
            <p:txBody>
              <a:bodyPr/>
              <a:lstStyle/>
              <a:p>
                <a:r>
                  <a:rPr lang="en-IN">
                    <a:noFill/>
                  </a:rPr>
                  <a:t> </a:t>
                </a:r>
              </a:p>
            </p:txBody>
          </p:sp>
        </mc:Fallback>
      </mc:AlternateContent>
    </p:spTree>
    <p:extLst>
      <p:ext uri="{BB962C8B-B14F-4D97-AF65-F5344CB8AC3E}">
        <p14:creationId xmlns:p14="http://schemas.microsoft.com/office/powerpoint/2010/main" xmlns="" val="19912032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394062" y="105528"/>
            <a:ext cx="8425339" cy="931336"/>
          </a:xfrm>
        </p:spPr>
        <p:txBody>
          <a:bodyPr>
            <a:normAutofit/>
          </a:bodyPr>
          <a:lstStyle/>
          <a:p>
            <a:pPr algn="l"/>
            <a:r>
              <a:rPr lang="en-US" sz="4000" dirty="0" smtClean="0">
                <a:solidFill>
                  <a:srgbClr val="A50021"/>
                </a:solidFill>
                <a:latin typeface="Times New Roman" pitchFamily="18" charset="0"/>
                <a:cs typeface="Times New Roman" pitchFamily="18" charset="0"/>
              </a:rPr>
              <a:t>Gamma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796838" y="1269791"/>
                <a:ext cx="7734300" cy="275247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c</a:t>
                </a:r>
                <a:r>
                  <a:rPr lang="en-US" dirty="0" smtClean="0">
                    <a:solidFill>
                      <a:schemeClr val="tx1"/>
                    </a:solidFill>
                    <a:latin typeface="Times New Roman" panose="02020603050405020304" pitchFamily="18" charset="0"/>
                    <a:cs typeface="Times New Roman" panose="02020603050405020304" pitchFamily="18" charset="0"/>
                  </a:rPr>
                  <a:t>ontinuous random variable </a:t>
                </a:r>
                <a14:m>
                  <m:oMath xmlns:m="http://schemas.openxmlformats.org/officeDocument/2006/math">
                    <m:r>
                      <a:rPr lang="en-US" b="0" i="1" smtClean="0">
                        <a:solidFill>
                          <a:schemeClr val="tx1"/>
                        </a:solidFill>
                        <a:latin typeface="Cambria Math" panose="02040503050406030204" pitchFamily="18" charset="0"/>
                      </a:rPr>
                      <m:t>𝑥</m:t>
                    </m:r>
                  </m:oMath>
                </a14:m>
                <a:r>
                  <a:rPr lang="en-IN" dirty="0" smtClean="0">
                    <a:solidFill>
                      <a:schemeClr val="tx1"/>
                    </a:solidFill>
                    <a:latin typeface="Times New Roman" panose="02020603050405020304" pitchFamily="18" charset="0"/>
                    <a:cs typeface="Times New Roman" panose="02020603050405020304" pitchFamily="18" charset="0"/>
                  </a:rPr>
                  <a:t> has a gamma distribution with parameters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IN"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smtClean="0">
                    <a:solidFill>
                      <a:schemeClr val="tx1"/>
                    </a:solidFill>
                    <a:latin typeface="Times New Roman" panose="02020603050405020304" pitchFamily="18" charset="0"/>
                    <a:cs typeface="Times New Roman" panose="02020603050405020304" pitchFamily="18" charset="0"/>
                  </a:rPr>
                  <a:t>such that:</a:t>
                </a: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𝛽</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𝛽</m:t>
                                      </m:r>
                                    </m:e>
                                    <m:sup>
                                      <m:r>
                                        <a:rPr lang="en-US" b="0" i="1" smtClean="0">
                                          <a:solidFill>
                                            <a:schemeClr val="tx1"/>
                                          </a:solidFill>
                                          <a:latin typeface="Cambria Math" panose="02040503050406030204" pitchFamily="18" charset="0"/>
                                          <a:ea typeface="Cambria Math" panose="02040503050406030204" pitchFamily="18" charset="0"/>
                                        </a:rPr>
                                        <m:t>𝛼</m:t>
                                      </m:r>
                                    </m:sup>
                                  </m:sSup>
                                  <m:r>
                                    <a:rPr lang="en-US" b="0" i="1" smtClean="0">
                                      <a:solidFill>
                                        <a:schemeClr val="tx1"/>
                                      </a:solidFill>
                                      <a:latin typeface="Cambria Math" panose="02040503050406030204" pitchFamily="18" charset="0"/>
                                    </a:rPr>
                                    <m:t> </m:t>
                                  </m:r>
                                  <m:r>
                                    <m:rPr>
                                      <m:sty m:val="p"/>
                                    </m:rPr>
                                    <a:rPr lang="el-GR" b="0" i="1" smtClean="0">
                                      <a:solidFill>
                                        <a:schemeClr val="tx1"/>
                                      </a:solidFill>
                                      <a:latin typeface="Cambria Math" panose="02040503050406030204" pitchFamily="18" charset="0"/>
                                      <a:ea typeface="Cambria Math" panose="02040503050406030204" pitchFamily="18" charset="0"/>
                                    </a:rPr>
                                    <m:t>Γ</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−1</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num>
                                    <m:den>
                                      <m:r>
                                        <a:rPr lang="en-US" i="1">
                                          <a:solidFill>
                                            <a:schemeClr val="tx1"/>
                                          </a:solidFill>
                                          <a:latin typeface="Cambria Math" panose="02040503050406030204" pitchFamily="18" charset="0"/>
                                          <a:ea typeface="Cambria Math" panose="02040503050406030204" pitchFamily="18" charset="0"/>
                                        </a:rPr>
                                        <m:t>𝛽</m:t>
                                      </m:r>
                                    </m:den>
                                  </m:f>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&gt;0</m:t>
                              </m:r>
                            </m:e>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𝑂𝑡h𝑒𝑟𝑤𝑖𝑠𝑒</m:t>
                              </m:r>
                            </m:e>
                          </m:eqArr>
                        </m:e>
                      </m:d>
                    </m:oMath>
                  </m:oMathPara>
                </a14:m>
                <a:endParaRPr lang="en-IN" dirty="0" smtClean="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w</a:t>
                </a:r>
                <a:r>
                  <a:rPr lang="en-IN" dirty="0" smtClean="0">
                    <a:solidFill>
                      <a:schemeClr val="tx1"/>
                    </a:solidFill>
                    <a:latin typeface="Times New Roman" panose="02020603050405020304" pitchFamily="18" charset="0"/>
                    <a:cs typeface="Times New Roman" panose="02020603050405020304" pitchFamily="18" charset="0"/>
                  </a:rPr>
                  <a:t>here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&gt;0 </m:t>
                    </m:r>
                  </m:oMath>
                </a14:m>
                <a:r>
                  <a:rPr lang="en-IN" dirty="0" smtClean="0">
                    <a:solidFill>
                      <a:schemeClr val="tx1"/>
                    </a:solidFill>
                    <a:latin typeface="Times New Roman" panose="02020603050405020304" pitchFamily="18" charset="0"/>
                    <a:cs typeface="Times New Roman" panose="02020603050405020304" pitchFamily="18" charset="0"/>
                  </a:rPr>
                  <a:t>and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IN" dirty="0" smtClean="0">
                    <a:solidFill>
                      <a:schemeClr val="tx1"/>
                    </a:solidFill>
                    <a:latin typeface="Times New Roman" panose="02020603050405020304" pitchFamily="18" charset="0"/>
                    <a:cs typeface="Times New Roman" panose="02020603050405020304" pitchFamily="18" charset="0"/>
                  </a:rPr>
                  <a:t>&gt;0</a:t>
                </a:r>
              </a:p>
            </p:txBody>
          </p:sp>
        </mc:Choice>
        <mc:Fallback>
          <p:sp>
            <p:nvSpPr>
              <p:cNvPr id="7" name="Rectangle 6"/>
              <p:cNvSpPr>
                <a:spLocks noRot="1" noChangeAspect="1" noMove="1" noResize="1" noEditPoints="1" noAdjustHandles="1" noChangeArrowheads="1" noChangeShapeType="1" noTextEdit="1"/>
              </p:cNvSpPr>
              <p:nvPr/>
            </p:nvSpPr>
            <p:spPr>
              <a:xfrm>
                <a:off x="796838" y="1269791"/>
                <a:ext cx="7734300" cy="2752470"/>
              </a:xfrm>
              <a:prstGeom prst="rect">
                <a:avLst/>
              </a:prstGeom>
              <a:blipFill rotWithShape="0">
                <a:blip r:embed="rId3" cstate="print"/>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785952" y="1285032"/>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4.12: </a:t>
            </a:r>
            <a:r>
              <a:rPr lang="en-US" sz="2000" b="1" dirty="0" smtClean="0">
                <a:solidFill>
                  <a:prstClr val="black"/>
                </a:solidFill>
                <a:latin typeface="Times New Roman" pitchFamily="18" charset="0"/>
                <a:cs typeface="Times New Roman" pitchFamily="18" charset="0"/>
              </a:rPr>
              <a:t>Gamma Distribution</a:t>
            </a:r>
            <a:endParaRPr lang="en-IN" sz="2000" b="1" dirty="0">
              <a:solidFill>
                <a:prstClr val="black"/>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xmlns="" val="2581442575"/>
              </p:ext>
            </p:extLst>
          </p:nvPr>
        </p:nvGraphicFramePr>
        <p:xfrm>
          <a:off x="2043431" y="4128398"/>
          <a:ext cx="4922551" cy="2362209"/>
        </p:xfrm>
        <a:graphic>
          <a:graphicData uri="http://schemas.openxmlformats.org/presentationml/2006/ole">
            <p:oleObj spid="_x0000_s9290" name="Visio" r:id="rId4" imgW="5590391" imgH="3704395" progId="">
              <p:embed/>
            </p:oleObj>
          </a:graphicData>
        </a:graphic>
      </p:graphicFrame>
    </p:spTree>
    <p:extLst>
      <p:ext uri="{BB962C8B-B14F-4D97-AF65-F5344CB8AC3E}">
        <p14:creationId xmlns:p14="http://schemas.microsoft.com/office/powerpoint/2010/main" xmlns="" val="303240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394062"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Exponential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94806" y="1883229"/>
                <a:ext cx="7734300" cy="207667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c</a:t>
                </a:r>
                <a:r>
                  <a:rPr lang="en-US" dirty="0" smtClean="0">
                    <a:solidFill>
                      <a:schemeClr val="tx1"/>
                    </a:solidFill>
                    <a:latin typeface="Times New Roman" panose="02020603050405020304" pitchFamily="18" charset="0"/>
                    <a:cs typeface="Times New Roman" panose="02020603050405020304" pitchFamily="18" charset="0"/>
                  </a:rPr>
                  <a:t>ontinuous random variable </a:t>
                </a:r>
                <a14:m>
                  <m:oMath xmlns:m="http://schemas.openxmlformats.org/officeDocument/2006/math">
                    <m:r>
                      <a:rPr lang="en-US" b="0" i="1" smtClean="0">
                        <a:solidFill>
                          <a:schemeClr val="tx1"/>
                        </a:solidFill>
                        <a:latin typeface="Cambria Math" panose="02040503050406030204" pitchFamily="18" charset="0"/>
                      </a:rPr>
                      <m:t>𝑥</m:t>
                    </m:r>
                  </m:oMath>
                </a14:m>
                <a:r>
                  <a:rPr lang="en-IN" dirty="0" smtClean="0">
                    <a:solidFill>
                      <a:schemeClr val="tx1"/>
                    </a:solidFill>
                    <a:latin typeface="Times New Roman" panose="02020603050405020304" pitchFamily="18" charset="0"/>
                    <a:cs typeface="Times New Roman" panose="02020603050405020304" pitchFamily="18" charset="0"/>
                  </a:rPr>
                  <a:t> has an exponential distribution with parameter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smtClean="0">
                    <a:solidFill>
                      <a:schemeClr val="tx1"/>
                    </a:solidFill>
                    <a:latin typeface="Times New Roman" panose="02020603050405020304" pitchFamily="18" charset="0"/>
                    <a:cs typeface="Times New Roman" panose="02020603050405020304" pitchFamily="18" charset="0"/>
                  </a:rPr>
                  <a:t>, where:</a:t>
                </a:r>
              </a:p>
              <a:p>
                <a:pPr algn="ct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𝛽</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𝛽</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num>
                                  <m:den>
                                    <m:r>
                                      <a:rPr lang="en-US" i="1">
                                        <a:solidFill>
                                          <a:schemeClr val="tx1"/>
                                        </a:solidFill>
                                        <a:latin typeface="Cambria Math" panose="02040503050406030204" pitchFamily="18" charset="0"/>
                                        <a:ea typeface="Cambria Math" panose="02040503050406030204" pitchFamily="18" charset="0"/>
                                      </a:rPr>
                                      <m:t>𝛽</m:t>
                                    </m:r>
                                  </m:den>
                                </m:f>
                              </m:sup>
                            </m:sSup>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0</m:t>
                            </m:r>
                          </m:e>
                        </m:eqArr>
                      </m:e>
                    </m:d>
                  </m:oMath>
                </a14:m>
                <a:r>
                  <a:rPr lang="en-IN" dirty="0" smtClean="0">
                    <a:solidFill>
                      <a:schemeClr val="tx1"/>
                    </a:solidFill>
                    <a:latin typeface="Times New Roman" panose="02020603050405020304" pitchFamily="18" charset="0"/>
                    <a:cs typeface="Times New Roman" panose="02020603050405020304" pitchFamily="18" charset="0"/>
                  </a:rPr>
                  <a:t>         where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IN" dirty="0" smtClean="0">
                    <a:solidFill>
                      <a:schemeClr val="tx1"/>
                    </a:solidFill>
                    <a:latin typeface="Times New Roman" panose="02020603050405020304" pitchFamily="18" charset="0"/>
                    <a:cs typeface="Times New Roman" panose="02020603050405020304" pitchFamily="18" charset="0"/>
                  </a:rPr>
                  <a:t> &gt; 0</a:t>
                </a:r>
              </a:p>
            </p:txBody>
          </p:sp>
        </mc:Choice>
        <mc:Fallback>
          <p:sp>
            <p:nvSpPr>
              <p:cNvPr id="7" name="Rectangle 6"/>
              <p:cNvSpPr>
                <a:spLocks noRot="1" noChangeAspect="1" noMove="1" noResize="1" noEditPoints="1" noAdjustHandles="1" noChangeArrowheads="1" noChangeShapeType="1" noTextEdit="1"/>
              </p:cNvSpPr>
              <p:nvPr/>
            </p:nvSpPr>
            <p:spPr>
              <a:xfrm>
                <a:off x="894806" y="1883229"/>
                <a:ext cx="7734300" cy="2076678"/>
              </a:xfrm>
              <a:prstGeom prst="rect">
                <a:avLst/>
              </a:prstGeom>
              <a:blipFill rotWithShape="0">
                <a:blip r:embed="rId2" cstate="print"/>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895794" y="1786232"/>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4.13: </a:t>
            </a:r>
            <a:r>
              <a:rPr lang="en-US" sz="2000" b="1" dirty="0" smtClean="0">
                <a:solidFill>
                  <a:prstClr val="black"/>
                </a:solidFill>
                <a:latin typeface="Times New Roman" pitchFamily="18" charset="0"/>
                <a:cs typeface="Times New Roman" pitchFamily="18" charset="0"/>
              </a:rPr>
              <a:t>Exponential Distribution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950219" y="4150856"/>
                <a:ext cx="7313023" cy="203132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Note: </a:t>
                </a:r>
              </a:p>
              <a:p>
                <a:pPr marL="342900" indent="-342900">
                  <a:buFont typeface="+mj-lt"/>
                  <a:buAutoNum type="arabicParenR"/>
                </a:pPr>
                <a:r>
                  <a:rPr lang="en-US" dirty="0" smtClean="0">
                    <a:latin typeface="Times New Roman" panose="02020603050405020304" pitchFamily="18" charset="0"/>
                    <a:cs typeface="Times New Roman" panose="02020603050405020304" pitchFamily="18" charset="0"/>
                  </a:rPr>
                  <a:t>The mean and variance of gamma distribution are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𝛼𝛽</m:t>
                      </m:r>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𝛽</m:t>
                          </m:r>
                        </m:e>
                        <m:sup>
                          <m:r>
                            <a:rPr lang="en-US" i="1">
                              <a:latin typeface="Cambria Math" panose="02040503050406030204" pitchFamily="18" charset="0"/>
                              <a:ea typeface="Cambria Math" panose="02040503050406030204" pitchFamily="18" charset="0"/>
                            </a:rPr>
                            <m:t>2</m:t>
                          </m:r>
                        </m:sup>
                      </m:sSup>
                    </m:oMath>
                  </m:oMathPara>
                </a14:m>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arenR" startAt="2"/>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mean and variance of exponential distribution </a:t>
                </a:r>
                <a:r>
                  <a:rPr lang="en-US" dirty="0" smtClean="0">
                    <a:latin typeface="Times New Roman" panose="02020603050405020304" pitchFamily="18" charset="0"/>
                    <a:cs typeface="Times New Roman" panose="02020603050405020304" pitchFamily="18" charset="0"/>
                  </a:rPr>
                  <a:t>are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𝛽</m:t>
                          </m:r>
                        </m:e>
                        <m:sup>
                          <m:r>
                            <a:rPr lang="en-US" i="1">
                              <a:latin typeface="Cambria Math" panose="02040503050406030204" pitchFamily="18" charset="0"/>
                              <a:ea typeface="Cambria Math" panose="02040503050406030204" pitchFamily="18" charset="0"/>
                            </a:rPr>
                            <m:t>2</m:t>
                          </m:r>
                        </m:sup>
                      </m:sSup>
                    </m:oMath>
                  </m:oMathPara>
                </a14:m>
                <a:endParaRPr lang="en-US" dirty="0" smtClean="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950219" y="4150856"/>
                <a:ext cx="7313023" cy="2031325"/>
              </a:xfrm>
              <a:prstGeom prst="rect">
                <a:avLst/>
              </a:prstGeom>
              <a:blipFill rotWithShape="0">
                <a:blip r:embed="rId3" cstate="print"/>
                <a:stretch>
                  <a:fillRect l="-750" t="-1802" b="-1802"/>
                </a:stretch>
              </a:blipFill>
            </p:spPr>
            <p:txBody>
              <a:bodyPr/>
              <a:lstStyle/>
              <a:p>
                <a:r>
                  <a:rPr lang="en-US">
                    <a:noFill/>
                  </a:rPr>
                  <a:t> </a:t>
                </a:r>
              </a:p>
            </p:txBody>
          </p:sp>
        </mc:Fallback>
      </mc:AlternateContent>
    </p:spTree>
    <p:extLst>
      <p:ext uri="{BB962C8B-B14F-4D97-AF65-F5344CB8AC3E}">
        <p14:creationId xmlns:p14="http://schemas.microsoft.com/office/powerpoint/2010/main" xmlns="" val="10286422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383176" y="26064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Chi-Squared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94806" y="1883227"/>
                <a:ext cx="7735288" cy="266329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c</a:t>
                </a:r>
                <a:r>
                  <a:rPr lang="en-US" dirty="0" smtClean="0">
                    <a:solidFill>
                      <a:schemeClr val="tx1"/>
                    </a:solidFill>
                    <a:latin typeface="Times New Roman" panose="02020603050405020304" pitchFamily="18" charset="0"/>
                    <a:cs typeface="Times New Roman" panose="02020603050405020304" pitchFamily="18" charset="0"/>
                  </a:rPr>
                  <a:t>ontinuous random variable </a:t>
                </a:r>
                <a14:m>
                  <m:oMath xmlns:m="http://schemas.openxmlformats.org/officeDocument/2006/math">
                    <m:r>
                      <a:rPr lang="en-US" b="0" i="1" smtClean="0">
                        <a:solidFill>
                          <a:schemeClr val="tx1"/>
                        </a:solidFill>
                        <a:latin typeface="Cambria Math" panose="02040503050406030204" pitchFamily="18" charset="0"/>
                      </a:rPr>
                      <m:t>𝑥</m:t>
                    </m:r>
                  </m:oMath>
                </a14:m>
                <a:r>
                  <a:rPr lang="en-IN" dirty="0" smtClean="0">
                    <a:solidFill>
                      <a:schemeClr val="tx1"/>
                    </a:solidFill>
                    <a:latin typeface="Times New Roman" panose="02020603050405020304" pitchFamily="18" charset="0"/>
                    <a:cs typeface="Times New Roman" panose="02020603050405020304" pitchFamily="18" charset="0"/>
                  </a:rPr>
                  <a:t> has a Chi-squared distribution with </a:t>
                </a:r>
                <a14:m>
                  <m:oMath xmlns:m="http://schemas.openxmlformats.org/officeDocument/2006/math">
                    <m:r>
                      <a:rPr lang="en-IN" i="1" dirty="0" smtClean="0">
                        <a:solidFill>
                          <a:schemeClr val="tx1"/>
                        </a:solidFill>
                        <a:latin typeface="Cambria Math" panose="02040503050406030204" pitchFamily="18" charset="0"/>
                        <a:cs typeface="Times New Roman" panose="02020603050405020304" pitchFamily="18" charset="0"/>
                      </a:rPr>
                      <m:t>𝑣</m:t>
                    </m:r>
                  </m:oMath>
                </a14:m>
                <a:r>
                  <a:rPr lang="en-IN" dirty="0" smtClean="0">
                    <a:solidFill>
                      <a:schemeClr val="tx1"/>
                    </a:solidFill>
                    <a:latin typeface="Times New Roman" panose="02020603050405020304" pitchFamily="18" charset="0"/>
                    <a:cs typeface="Times New Roman" panose="02020603050405020304" pitchFamily="18" charset="0"/>
                  </a:rPr>
                  <a:t> degrees of freedom, is given by</a:t>
                </a: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𝑣</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𝑣</m:t>
                                          </m:r>
                                        </m:num>
                                        <m:den>
                                          <m:r>
                                            <a:rPr lang="en-US" b="0" i="1" smtClean="0">
                                              <a:solidFill>
                                                <a:schemeClr val="tx1"/>
                                              </a:solidFill>
                                              <a:latin typeface="Cambria Math" panose="02040503050406030204" pitchFamily="18" charset="0"/>
                                            </a:rPr>
                                            <m:t>2</m:t>
                                          </m:r>
                                        </m:den>
                                      </m:f>
                                    </m:sup>
                                  </m:sSup>
                                  <m:r>
                                    <a:rPr lang="en-US" b="0" i="1" smtClean="0">
                                      <a:solidFill>
                                        <a:schemeClr val="tx1"/>
                                      </a:solidFill>
                                      <a:latin typeface="Cambria Math" panose="02040503050406030204" pitchFamily="18" charset="0"/>
                                    </a:rPr>
                                    <m:t> </m:t>
                                  </m:r>
                                  <m:r>
                                    <m:rPr>
                                      <m:sty m:val="p"/>
                                    </m:rPr>
                                    <a:rPr lang="el-GR" b="0" i="1" smtClean="0">
                                      <a:solidFill>
                                        <a:schemeClr val="tx1"/>
                                      </a:solidFill>
                                      <a:latin typeface="Cambria Math" panose="02040503050406030204" pitchFamily="18" charset="0"/>
                                      <a:ea typeface="Cambria Math" panose="02040503050406030204" pitchFamily="18" charset="0"/>
                                    </a:rPr>
                                    <m:t>Γ</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𝑣</m:t>
                                  </m:r>
                                  <m:r>
                                    <a:rPr lang="en-US" b="0" i="1" smtClean="0">
                                      <a:solidFill>
                                        <a:schemeClr val="tx1"/>
                                      </a:solidFill>
                                      <a:latin typeface="Cambria Math" panose="02040503050406030204" pitchFamily="18" charset="0"/>
                                      <a:ea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f>
                                        <m:fPr>
                                          <m:type m:val="skw"/>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𝑣</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num>
                                    <m:den>
                                      <m:r>
                                        <a:rPr lang="en-US" b="0" i="1" smtClean="0">
                                          <a:solidFill>
                                            <a:schemeClr val="tx1"/>
                                          </a:solidFill>
                                          <a:latin typeface="Cambria Math" panose="02040503050406030204" pitchFamily="18" charset="0"/>
                                        </a:rPr>
                                        <m:t>2</m:t>
                                      </m:r>
                                    </m:den>
                                  </m:f>
                                </m:sup>
                              </m:sSup>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&gt;0 </m:t>
                              </m:r>
                            </m:e>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𝑂𝑡h𝑒𝑟𝑤𝑖𝑠𝑒</m:t>
                              </m:r>
                            </m:e>
                          </m:eqArr>
                        </m:e>
                      </m:d>
                    </m:oMath>
                  </m:oMathPara>
                </a14:m>
                <a:endParaRPr lang="en-US" b="0" dirty="0" smtClean="0">
                  <a:solidFill>
                    <a:schemeClr val="tx1"/>
                  </a:solidFill>
                  <a:latin typeface="Times New Roman" panose="02020603050405020304" pitchFamily="18" charset="0"/>
                </a:endParaRPr>
              </a:p>
              <a:p>
                <a:pPr algn="just"/>
                <a:r>
                  <a:rPr lang="en-IN" dirty="0" smtClean="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𝑣</m:t>
                    </m:r>
                  </m:oMath>
                </a14:m>
                <a:r>
                  <a:rPr lang="en-IN" dirty="0" smtClean="0">
                    <a:solidFill>
                      <a:schemeClr val="tx1"/>
                    </a:solidFill>
                    <a:latin typeface="Times New Roman" panose="02020603050405020304" pitchFamily="18" charset="0"/>
                    <a:cs typeface="Times New Roman" panose="02020603050405020304" pitchFamily="18" charset="0"/>
                  </a:rPr>
                  <a:t> is a positive integer.</a:t>
                </a:r>
              </a:p>
            </p:txBody>
          </p:sp>
        </mc:Choice>
        <mc:Fallback>
          <p:sp>
            <p:nvSpPr>
              <p:cNvPr id="7" name="Rectangle 6"/>
              <p:cNvSpPr>
                <a:spLocks noRot="1" noChangeAspect="1" noMove="1" noResize="1" noEditPoints="1" noAdjustHandles="1" noChangeArrowheads="1" noChangeShapeType="1" noTextEdit="1"/>
              </p:cNvSpPr>
              <p:nvPr/>
            </p:nvSpPr>
            <p:spPr>
              <a:xfrm>
                <a:off x="894806" y="1883227"/>
                <a:ext cx="7735288" cy="2663293"/>
              </a:xfrm>
              <a:prstGeom prst="rect">
                <a:avLst/>
              </a:prstGeom>
              <a:blipFill rotWithShape="1">
                <a:blip r:embed="rId2"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95794" y="1786232"/>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4.14: </a:t>
            </a:r>
            <a:r>
              <a:rPr lang="en-US" sz="2000" b="1" dirty="0" smtClean="0">
                <a:solidFill>
                  <a:prstClr val="black"/>
                </a:solidFill>
                <a:latin typeface="Times New Roman" pitchFamily="18" charset="0"/>
                <a:cs typeface="Times New Roman" pitchFamily="18" charset="0"/>
              </a:rPr>
              <a:t>Chi-squared </a:t>
            </a:r>
            <a:r>
              <a:rPr lang="en-US" sz="2000" b="1" dirty="0">
                <a:solidFill>
                  <a:prstClr val="black"/>
                </a:solidFill>
                <a:latin typeface="Times New Roman" pitchFamily="18" charset="0"/>
                <a:cs typeface="Times New Roman" pitchFamily="18" charset="0"/>
              </a:rPr>
              <a:t>d</a:t>
            </a:r>
            <a:r>
              <a:rPr lang="en-US" sz="2000" b="1" dirty="0" smtClean="0">
                <a:solidFill>
                  <a:prstClr val="black"/>
                </a:solidFill>
                <a:latin typeface="Times New Roman" pitchFamily="18" charset="0"/>
                <a:cs typeface="Times New Roman" pitchFamily="18" charset="0"/>
              </a:rPr>
              <a:t>istribution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1045029" y="4789719"/>
                <a:ext cx="7481535" cy="1323439"/>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Chi-squared distribution plays an important role in statistical inference .</a:t>
                </a:r>
              </a:p>
              <a:p>
                <a:pPr marL="285750" indent="-285750">
                  <a:buClr>
                    <a:schemeClr val="accent3"/>
                  </a:buClr>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Clr>
                    <a:schemeClr val="accent3"/>
                  </a:buCl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mean and variance of Chi-squared distribution are:</a:t>
                </a:r>
              </a:p>
              <a:p>
                <a:endParaRPr lang="en-US"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oMath>
                </a14:m>
                <a:r>
                  <a:rPr lang="en-US" dirty="0" smtClean="0">
                    <a:latin typeface="Times New Roman" panose="02020603050405020304" pitchFamily="18" charset="0"/>
                    <a:cs typeface="Times New Roman" panose="02020603050405020304" pitchFamily="18" charset="0"/>
                  </a:rPr>
                  <a:t>  and</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=2</m:t>
                    </m:r>
                    <m:r>
                      <a:rPr lang="en-US" b="0" i="1" dirty="0" smtClean="0">
                        <a:latin typeface="Cambria Math" panose="02040503050406030204" pitchFamily="18" charset="0"/>
                      </a:rPr>
                      <m:t>𝑣</m:t>
                    </m:r>
                  </m:oMath>
                </a14:m>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1045029" y="4789719"/>
                <a:ext cx="7481535" cy="1323439"/>
              </a:xfrm>
              <a:prstGeom prst="rect">
                <a:avLst/>
              </a:prstGeom>
              <a:blipFill rotWithShape="1">
                <a:blip r:embed="rId3" cstate="print"/>
                <a:stretch>
                  <a:fillRect l="-489" t="-2304" r="-489" b="-6452"/>
                </a:stretch>
              </a:blipFill>
            </p:spPr>
            <p:txBody>
              <a:bodyPr/>
              <a:lstStyle/>
              <a:p>
                <a:r>
                  <a:rPr lang="en-IN">
                    <a:noFill/>
                  </a:rPr>
                  <a:t> </a:t>
                </a:r>
              </a:p>
            </p:txBody>
          </p:sp>
        </mc:Fallback>
      </mc:AlternateContent>
    </p:spTree>
    <p:extLst>
      <p:ext uri="{BB962C8B-B14F-4D97-AF65-F5344CB8AC3E}">
        <p14:creationId xmlns:p14="http://schemas.microsoft.com/office/powerpoint/2010/main" xmlns="" val="427783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383176" y="113692"/>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Lognormal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796834" y="2331213"/>
                <a:ext cx="7735288" cy="308170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c</a:t>
                </a:r>
                <a:r>
                  <a:rPr lang="en-US" dirty="0" smtClean="0">
                    <a:solidFill>
                      <a:schemeClr val="tx1"/>
                    </a:solidFill>
                    <a:latin typeface="Times New Roman" panose="02020603050405020304" pitchFamily="18" charset="0"/>
                    <a:cs typeface="Times New Roman" panose="02020603050405020304" pitchFamily="18" charset="0"/>
                  </a:rPr>
                  <a:t>ontinuous random variable </a:t>
                </a:r>
                <a14:m>
                  <m:oMath xmlns:m="http://schemas.openxmlformats.org/officeDocument/2006/math">
                    <m:r>
                      <a:rPr lang="en-US" b="0" i="1" smtClean="0">
                        <a:solidFill>
                          <a:schemeClr val="tx1"/>
                        </a:solidFill>
                        <a:latin typeface="Cambria Math" panose="02040503050406030204" pitchFamily="18" charset="0"/>
                      </a:rPr>
                      <m:t>𝑥</m:t>
                    </m:r>
                  </m:oMath>
                </a14:m>
                <a:r>
                  <a:rPr lang="en-IN" dirty="0" smtClean="0">
                    <a:solidFill>
                      <a:schemeClr val="tx1"/>
                    </a:solidFill>
                    <a:latin typeface="Times New Roman" panose="02020603050405020304" pitchFamily="18" charset="0"/>
                    <a:cs typeface="Times New Roman" panose="02020603050405020304" pitchFamily="18" charset="0"/>
                  </a:rPr>
                  <a:t> has a lognormal distribution if the random variable </a:t>
                </a:r>
                <a14:m>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𝑦</m:t>
                    </m:r>
                    <m:r>
                      <a:rPr lang="en-US" b="0" i="1" smtClean="0">
                        <a:solidFill>
                          <a:schemeClr val="tx1"/>
                        </a:solidFill>
                        <a:latin typeface="Cambria Math" panose="02040503050406030204" pitchFamily="18" charset="0"/>
                        <a:cs typeface="Times New Roman" panose="02020603050405020304" pitchFamily="18" charset="0"/>
                      </a:rPr>
                      <m:t>=</m:t>
                    </m:r>
                    <m:r>
                      <m:rPr>
                        <m:sty m:val="p"/>
                      </m:rPr>
                      <a:rPr lang="en-US" b="0" i="0" smtClean="0">
                        <a:solidFill>
                          <a:schemeClr val="tx1"/>
                        </a:solidFill>
                        <a:latin typeface="Cambria Math" panose="02040503050406030204" pitchFamily="18" charset="0"/>
                        <a:cs typeface="Times New Roman" panose="02020603050405020304" pitchFamily="18" charset="0"/>
                      </a:rPr>
                      <m:t>ln</m:t>
                    </m:r>
                    <m:r>
                      <a:rPr lang="en-US" b="0" i="1" smtClean="0">
                        <a:solidFill>
                          <a:schemeClr val="tx1"/>
                        </a:solidFill>
                        <a:latin typeface="Cambria Math" panose="02040503050406030204" pitchFamily="18" charset="0"/>
                        <a:cs typeface="Times New Roman" panose="02020603050405020304" pitchFamily="18" charset="0"/>
                      </a:rPr>
                      <m:t>⁡(</m:t>
                    </m:r>
                    <m:r>
                      <a:rPr lang="en-US" b="0" i="1" smtClean="0">
                        <a:solidFill>
                          <a:schemeClr val="tx1"/>
                        </a:solidFill>
                        <a:latin typeface="Cambria Math" panose="02040503050406030204" pitchFamily="18" charset="0"/>
                        <a:cs typeface="Times New Roman" panose="02020603050405020304" pitchFamily="18" charset="0"/>
                      </a:rPr>
                      <m:t>𝑥</m:t>
                    </m:r>
                    <m:r>
                      <a:rPr lang="en-US" b="0" i="1" smtClean="0">
                        <a:solidFill>
                          <a:schemeClr val="tx1"/>
                        </a:solidFill>
                        <a:latin typeface="Cambria Math" panose="02040503050406030204" pitchFamily="18" charset="0"/>
                        <a:cs typeface="Times New Roman" panose="02020603050405020304" pitchFamily="18" charset="0"/>
                      </a:rPr>
                      <m:t>)</m:t>
                    </m:r>
                  </m:oMath>
                </a14:m>
                <a:r>
                  <a:rPr lang="en-IN" dirty="0" smtClean="0">
                    <a:solidFill>
                      <a:schemeClr val="tx1"/>
                    </a:solidFill>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oMath>
                </a14:m>
                <a:r>
                  <a:rPr lang="en-IN" dirty="0" smtClean="0">
                    <a:solidFill>
                      <a:schemeClr val="tx1"/>
                    </a:solidFill>
                    <a:latin typeface="Times New Roman" panose="02020603050405020304" pitchFamily="18" charset="0"/>
                    <a:cs typeface="Times New Roman" panose="02020603050405020304" pitchFamily="18" charset="0"/>
                  </a:rPr>
                  <a:t> and standard deviation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𝜎</m:t>
                    </m:r>
                    <m:r>
                      <a:rPr lang="en-US" b="0" i="1" dirty="0" smtClean="0">
                        <a:solidFill>
                          <a:schemeClr val="tx1"/>
                        </a:solidFill>
                        <a:latin typeface="Cambria Math" panose="02040503050406030204" pitchFamily="18" charset="0"/>
                        <a:ea typeface="Cambria Math" panose="02040503050406030204" pitchFamily="18" charset="0"/>
                      </a:rPr>
                      <m:t>.</m:t>
                    </m:r>
                  </m:oMath>
                </a14:m>
                <a:r>
                  <a:rPr lang="en-US" b="0" i="1" dirty="0" smtClean="0">
                    <a:solidFill>
                      <a:schemeClr val="tx1"/>
                    </a:solidFill>
                    <a:latin typeface="Cambria Math" panose="02040503050406030204" pitchFamily="18" charset="0"/>
                  </a:rPr>
                  <a:t> </a:t>
                </a:r>
                <a:r>
                  <a:rPr lang="en-US" b="0" dirty="0" smtClean="0">
                    <a:solidFill>
                      <a:schemeClr val="tx1"/>
                    </a:solidFill>
                    <a:latin typeface="Cambria Math" panose="02040503050406030204" pitchFamily="18" charset="0"/>
                  </a:rPr>
                  <a:t>The resulting density function of </a:t>
                </a:r>
                <a14:m>
                  <m:oMath xmlns:m="http://schemas.openxmlformats.org/officeDocument/2006/math">
                    <m:r>
                      <a:rPr lang="en-US" b="0" i="1" dirty="0" smtClean="0">
                        <a:solidFill>
                          <a:schemeClr val="tx1"/>
                        </a:solidFill>
                        <a:latin typeface="Cambria Math" panose="02040503050406030204" pitchFamily="18" charset="0"/>
                      </a:rPr>
                      <m:t>𝑥</m:t>
                    </m:r>
                  </m:oMath>
                </a14:m>
                <a:r>
                  <a:rPr lang="en-US" b="0" dirty="0" smtClean="0">
                    <a:solidFill>
                      <a:schemeClr val="tx1"/>
                    </a:solidFill>
                    <a:latin typeface="Cambria Math" panose="02040503050406030204" pitchFamily="18" charset="0"/>
                  </a:rPr>
                  <a:t> is:</a:t>
                </a:r>
              </a:p>
              <a:p>
                <a:pPr algn="just"/>
                <a:endParaRPr lang="en-US" b="0"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𝜎</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𝜎</m:t>
                                  </m:r>
                                  <m:r>
                                    <a:rPr lang="en-US" b="0" i="1" smtClean="0">
                                      <a:solidFill>
                                        <a:schemeClr val="tx1"/>
                                      </a:solidFill>
                                      <a:latin typeface="Cambria Math" panose="02040503050406030204" pitchFamily="18" charset="0"/>
                                      <a:ea typeface="Cambria Math" panose="02040503050406030204" pitchFamily="18" charset="0"/>
                                    </a:rPr>
                                    <m:t>𝑥</m:t>
                                  </m:r>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e>
                                  </m:rad>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𝑥</m:t>
                                              </m:r>
                                            </m:e>
                                          </m:d>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𝜇</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0 </m:t>
                              </m:r>
                            </m:e>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&lt;0</m:t>
                              </m:r>
                            </m:e>
                          </m:eqArr>
                        </m:e>
                      </m:d>
                    </m:oMath>
                  </m:oMathPara>
                </a14:m>
                <a:endParaRPr lang="en-IN" dirty="0" smtClean="0">
                  <a:solidFill>
                    <a:schemeClr val="tx1"/>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796834" y="2331213"/>
                <a:ext cx="7735288" cy="3081708"/>
              </a:xfrm>
              <a:prstGeom prst="rect">
                <a:avLst/>
              </a:prstGeom>
              <a:blipFill rotWithShape="1">
                <a:blip r:embed="rId2"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797822" y="232614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4.15: </a:t>
            </a:r>
            <a:r>
              <a:rPr lang="en-US" sz="2000" b="1" dirty="0" smtClean="0">
                <a:solidFill>
                  <a:prstClr val="black"/>
                </a:solidFill>
                <a:latin typeface="Times New Roman" pitchFamily="18" charset="0"/>
                <a:cs typeface="Times New Roman" pitchFamily="18" charset="0"/>
              </a:rPr>
              <a:t>Lognormal distribution</a:t>
            </a:r>
            <a:endParaRPr lang="en-IN" sz="2000" b="1" dirty="0">
              <a:solidFill>
                <a:prstClr val="black"/>
              </a:solidFill>
              <a:latin typeface="Times New Roman" pitchFamily="18" charset="0"/>
              <a:cs typeface="Times New Roman" pitchFamily="18" charset="0"/>
            </a:endParaRPr>
          </a:p>
        </p:txBody>
      </p:sp>
      <p:sp>
        <p:nvSpPr>
          <p:cNvPr id="3" name="TextBox 2"/>
          <p:cNvSpPr txBox="1"/>
          <p:nvPr/>
        </p:nvSpPr>
        <p:spPr>
          <a:xfrm>
            <a:off x="693965" y="1428781"/>
            <a:ext cx="7649936" cy="64633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lognormal distribution applies in cases where a natural log transformation results in a normal distribution.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010264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383176" y="175978"/>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Lognormal Distribution</a:t>
            </a:r>
            <a:endParaRPr lang="en-IN" sz="4000" dirty="0">
              <a:solidFill>
                <a:srgbClr val="A50021"/>
              </a:solidFill>
              <a:latin typeface="Times New Roman" pitchFamily="18" charset="0"/>
              <a:cs typeface="Times New Roman" pitchFamily="18" charset="0"/>
            </a:endParaRPr>
          </a:p>
        </p:txBody>
      </p:sp>
      <p:sp>
        <p:nvSpPr>
          <p:cNvPr id="9" name="TextBox 8"/>
          <p:cNvSpPr txBox="1"/>
          <p:nvPr/>
        </p:nvSpPr>
        <p:spPr>
          <a:xfrm>
            <a:off x="442560" y="1458676"/>
            <a:ext cx="8057973" cy="535531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xmlns="" val="595062260"/>
              </p:ext>
            </p:extLst>
          </p:nvPr>
        </p:nvGraphicFramePr>
        <p:xfrm>
          <a:off x="930131" y="1962752"/>
          <a:ext cx="7331428" cy="3564470"/>
        </p:xfrm>
        <a:graphic>
          <a:graphicData uri="http://schemas.openxmlformats.org/presentationml/2006/ole">
            <p:oleObj spid="_x0000_s12352" name="Visio" r:id="rId3" imgW="5590391" imgH="3704395" progId="">
              <p:embed/>
            </p:oleObj>
          </a:graphicData>
        </a:graphic>
      </p:graphicFrame>
    </p:spTree>
    <p:extLst>
      <p:ext uri="{BB962C8B-B14F-4D97-AF65-F5344CB8AC3E}">
        <p14:creationId xmlns:p14="http://schemas.microsoft.com/office/powerpoint/2010/main" xmlns="" val="3338761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8" y="1505248"/>
            <a:ext cx="8425339" cy="4389120"/>
          </a:xfrm>
        </p:spPr>
        <p:txBody>
          <a:bodyPr/>
          <a:lstStyle/>
          <a:p>
            <a:pPr marL="617220" lvl="2" indent="-342900" algn="just">
              <a:buClr>
                <a:schemeClr val="accent3"/>
              </a:buClr>
              <a:buSzPct val="95000"/>
            </a:pPr>
            <a:r>
              <a:rPr lang="en-US" sz="2000" dirty="0">
                <a:latin typeface="Times New Roman" panose="02020603050405020304" pitchFamily="18" charset="0"/>
                <a:cs typeface="Times New Roman" panose="02020603050405020304" pitchFamily="18" charset="0"/>
              </a:rPr>
              <a:t>In data analytics, the probability distribution is important with which many statistics making inferences about population can be derived .</a:t>
            </a:r>
          </a:p>
          <a:p>
            <a:pPr marL="274320" lvl="2" indent="0" algn="just">
              <a:buClr>
                <a:schemeClr val="accent3"/>
              </a:buClr>
              <a:buSzPct val="95000"/>
              <a:buNone/>
            </a:pPr>
            <a:endParaRPr lang="en-US" sz="1200" dirty="0">
              <a:latin typeface="Times New Roman" panose="02020603050405020304" pitchFamily="18" charset="0"/>
              <a:cs typeface="Times New Roman" panose="02020603050405020304" pitchFamily="18" charset="0"/>
            </a:endParaRPr>
          </a:p>
          <a:p>
            <a:pPr marL="1165860" lvl="4" indent="-342900" algn="just">
              <a:buSzPct val="95000"/>
            </a:pPr>
            <a:r>
              <a:rPr lang="en-US" sz="1800" dirty="0" smtClean="0">
                <a:latin typeface="Times New Roman" panose="02020603050405020304" pitchFamily="18" charset="0"/>
                <a:cs typeface="Times New Roman" panose="02020603050405020304" pitchFamily="18" charset="0"/>
              </a:rPr>
              <a:t>In general, a probability </a:t>
            </a:r>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istribution function takes the following form</a:t>
            </a:r>
            <a:endParaRPr lang="en-US" sz="1800" dirty="0">
              <a:latin typeface="Times New Roman" panose="02020603050405020304" pitchFamily="18" charset="0"/>
              <a:cs typeface="Times New Roman" panose="02020603050405020304" pitchFamily="18" charset="0"/>
            </a:endParaRPr>
          </a:p>
          <a:p>
            <a:pPr marL="617220" lvl="2" indent="-342900" algn="just">
              <a:buClr>
                <a:schemeClr val="accent3"/>
              </a:buClr>
              <a:buSzPct val="95000"/>
            </a:pPr>
            <a:endParaRPr lang="en-US" sz="1700" dirty="0" smtClean="0">
              <a:latin typeface="Times New Roman" panose="02020603050405020304" pitchFamily="18" charset="0"/>
              <a:cs typeface="Times New Roman" panose="02020603050405020304" pitchFamily="18" charset="0"/>
            </a:endParaRPr>
          </a:p>
          <a:p>
            <a:pPr marL="617220" lvl="2" indent="-342900" algn="just">
              <a:buClr>
                <a:schemeClr val="accent3"/>
              </a:buClr>
              <a:buSzPct val="95000"/>
            </a:pPr>
            <a:endParaRPr lang="en-US" sz="1700" dirty="0">
              <a:latin typeface="Times New Roman" panose="02020603050405020304" pitchFamily="18" charset="0"/>
              <a:cs typeface="Times New Roman" panose="02020603050405020304" pitchFamily="18" charset="0"/>
            </a:endParaRPr>
          </a:p>
          <a:p>
            <a:pPr marL="617220" lvl="2" indent="-342900" algn="just">
              <a:buClr>
                <a:schemeClr val="accent3"/>
              </a:buClr>
              <a:buSzPct val="95000"/>
            </a:pPr>
            <a:endParaRPr lang="en-US" sz="1700" dirty="0">
              <a:latin typeface="Times New Roman" panose="02020603050405020304" pitchFamily="18" charset="0"/>
              <a:cs typeface="Times New Roman" panose="02020603050405020304" pitchFamily="18" charset="0"/>
            </a:endParaRPr>
          </a:p>
          <a:p>
            <a:pPr marL="274320" lvl="2" indent="0" algn="just">
              <a:buClr>
                <a:schemeClr val="accent3"/>
              </a:buClr>
              <a:buSzPct val="95000"/>
              <a:buNone/>
            </a:pPr>
            <a:endParaRPr lang="en-US" sz="1800" dirty="0" smtClean="0">
              <a:latin typeface="Times New Roman" panose="02020603050405020304" pitchFamily="18" charset="0"/>
              <a:cs typeface="Times New Roman" panose="02020603050405020304" pitchFamily="18" charset="0"/>
            </a:endParaRPr>
          </a:p>
          <a:p>
            <a:pPr marL="274320" lvl="2" indent="0" algn="just">
              <a:buClr>
                <a:schemeClr val="accent3"/>
              </a:buClr>
              <a:buSzPct val="95000"/>
              <a:buNone/>
            </a:pPr>
            <a:r>
              <a:rPr lang="en-US" sz="1800" dirty="0">
                <a:latin typeface="Times New Roman" panose="02020603050405020304" pitchFamily="18" charset="0"/>
                <a:cs typeface="Times New Roman" panose="02020603050405020304" pitchFamily="18" charset="0"/>
              </a:rPr>
              <a:t>Example: Measles Study</a:t>
            </a:r>
          </a:p>
          <a:p>
            <a:pPr marL="27432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6" name="Table 5"/>
              <p:cNvGraphicFramePr>
                <a:graphicFrameLocks noGrp="1"/>
              </p:cNvGraphicFramePr>
              <p:nvPr>
                <p:extLst>
                  <p:ext uri="{D42A27DB-BD31-4B8C-83A1-F6EECF244321}">
                    <p14:modId xmlns:p14="http://schemas.microsoft.com/office/powerpoint/2010/main" val="2887117421"/>
                  </p:ext>
                </p:extLst>
              </p:nvPr>
            </p:nvGraphicFramePr>
            <p:xfrm>
              <a:off x="2504868" y="2987646"/>
              <a:ext cx="4508253" cy="674826"/>
            </p:xfrm>
            <a:graphic>
              <a:graphicData uri="http://schemas.openxmlformats.org/drawingml/2006/table">
                <a:tbl>
                  <a:tblPr firstRow="1" bandRow="1">
                    <a:tableStyleId>{616DA210-FB5B-4158-B5E0-FEB733F419BA}</a:tableStyleId>
                  </a:tblPr>
                  <a:tblGrid>
                    <a:gridCol w="1707560"/>
                    <a:gridCol w="2800693"/>
                  </a:tblGrid>
                  <a:tr h="229169">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a:rPr>
                                  <m:t>𝒙</m:t>
                                </m:r>
                              </m:oMath>
                            </m:oMathPara>
                          </a14:m>
                          <a:endParaRPr lang="en-US" sz="1400" dirty="0"/>
                        </a:p>
                      </a:txBody>
                      <a:tcPr/>
                    </a:tc>
                    <a:tc>
                      <a:txBody>
                        <a:bodyPr/>
                        <a:lstStyle/>
                        <a:p>
                          <a:pPr algn="l"/>
                          <a14:m>
                            <m:oMath xmlns:m="http://schemas.openxmlformats.org/officeDocument/2006/math">
                              <m:r>
                                <a:rPr lang="en-US" sz="1400" b="1"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  </m:t>
                                  </m:r>
                                  <m:r>
                                    <a:rPr lang="en-US" sz="1400" b="1" i="1" smtClean="0">
                                      <a:latin typeface="Cambria Math"/>
                                    </a:rPr>
                                    <m:t>𝒙</m:t>
                                  </m:r>
                                </m:e>
                                <m:sub>
                                  <m:r>
                                    <a:rPr lang="en-US" sz="1400" b="1" i="1" smtClean="0">
                                      <a:latin typeface="Cambria Math" panose="02040503050406030204" pitchFamily="18" charset="0"/>
                                    </a:rPr>
                                    <m:t>𝟏</m:t>
                                  </m:r>
                                  <m:r>
                                    <a:rPr lang="en-US" sz="1400" b="1" i="1" smtClean="0">
                                      <a:latin typeface="Cambria Math" panose="02040503050406030204" pitchFamily="18" charset="0"/>
                                    </a:rPr>
                                    <m:t> </m:t>
                                  </m:r>
                                </m:sub>
                              </m:sSub>
                              <m:r>
                                <a:rPr lang="en-US" sz="1400" b="1"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1" i="1" smtClean="0">
                                      <a:latin typeface="Cambria Math"/>
                                    </a:rPr>
                                    <m:t>      </m:t>
                                  </m:r>
                                  <m:r>
                                    <a:rPr lang="en-US" sz="1400" b="1" i="1" smtClean="0">
                                      <a:latin typeface="Cambria Math"/>
                                    </a:rPr>
                                    <m:t>𝒙</m:t>
                                  </m:r>
                                </m:e>
                                <m:sub>
                                  <m:r>
                                    <a:rPr lang="en-US" sz="1400" b="1" i="1" smtClean="0">
                                      <a:latin typeface="Cambria Math" panose="02040503050406030204" pitchFamily="18" charset="0"/>
                                    </a:rPr>
                                    <m:t>𝟐</m:t>
                                  </m:r>
                                </m:sub>
                              </m:sSub>
                              <m:r>
                                <a:rPr lang="en-US" sz="1400" b="1" i="1" smtClean="0">
                                  <a:latin typeface="Cambria Math" panose="02040503050406030204" pitchFamily="18" charset="0"/>
                                </a:rPr>
                                <m:t>…………..</m:t>
                              </m:r>
                            </m:oMath>
                          </a14:m>
                          <a:r>
                            <a:rPr lang="en-US" sz="1400" dirty="0" smtClean="0"/>
                            <a:t> </a:t>
                          </a:r>
                          <a14:m>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a:rPr>
                                    <m:t>𝒙</m:t>
                                  </m:r>
                                </m:e>
                                <m:sub>
                                  <m:r>
                                    <a:rPr lang="en-US" sz="1400" b="1" i="1" smtClean="0">
                                      <a:latin typeface="Cambria Math" panose="02040503050406030204" pitchFamily="18" charset="0"/>
                                    </a:rPr>
                                    <m:t>𝒏</m:t>
                                  </m:r>
                                </m:sub>
                              </m:sSub>
                            </m:oMath>
                          </a14:m>
                          <a:endParaRPr lang="en-US" sz="1400" dirty="0"/>
                        </a:p>
                      </a:txBody>
                      <a:tcPr/>
                    </a:tc>
                  </a:tr>
                  <a:tr h="370026">
                    <a:tc>
                      <a:txBody>
                        <a:bodyPr/>
                        <a:lstStyle/>
                        <a:p>
                          <a:pPr marL="0" indent="0"/>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a:rPr>
                                  <m:t>𝑋</m:t>
                                </m:r>
                                <m:r>
                                  <a:rPr lang="en-US" sz="1400" b="0" i="1" smtClean="0">
                                    <a:latin typeface="Cambria Math" panose="02040503050406030204" pitchFamily="18" charset="0"/>
                                  </a:rPr>
                                  <m:t>=</m:t>
                                </m:r>
                                <m:r>
                                  <a:rPr lang="en-US" sz="1400" b="0" i="1" smtClean="0">
                                    <a:latin typeface="Cambria Math"/>
                                  </a:rPr>
                                  <m:t>𝑥</m:t>
                                </m:r>
                                <m:r>
                                  <a:rPr lang="en-US" sz="1400" b="0" i="1" smtClean="0">
                                    <a:latin typeface="Cambria Math" panose="02040503050406030204" pitchFamily="18" charset="0"/>
                                  </a:rPr>
                                  <m:t>)</m:t>
                                </m:r>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a:rPr>
                                          <m:t>𝑥</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 </m:t>
                                </m:r>
                                <m:r>
                                  <a:rPr lang="en-US" sz="1400" b="0" i="1" smtClean="0">
                                    <a:latin typeface="Cambria Math"/>
                                  </a:rPr>
                                  <m:t>       </m:t>
                                </m:r>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a:rPr>
                                          <m:t>𝑥</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 </m:t>
                                </m:r>
                                <m:r>
                                  <a:rPr lang="en-US" sz="1400" b="0" i="1" smtClean="0">
                                    <a:latin typeface="Cambria Math" panose="02040503050406030204" pitchFamily="18" charset="0"/>
                                  </a:rPr>
                                  <m:t>𝑓</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a:rPr>
                                      <m:t>𝑥</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m:t>
                                </m:r>
                              </m:oMath>
                            </m:oMathPara>
                          </a14:m>
                          <a:endParaRPr lang="en-US" sz="1400" dirty="0"/>
                        </a:p>
                      </a:txBody>
                      <a:tcPr/>
                    </a:tc>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887117421"/>
                  </p:ext>
                </p:extLst>
              </p:nvPr>
            </p:nvGraphicFramePr>
            <p:xfrm>
              <a:off x="2504868" y="2987646"/>
              <a:ext cx="4508253" cy="735786"/>
            </p:xfrm>
            <a:graphic>
              <a:graphicData uri="http://schemas.openxmlformats.org/drawingml/2006/table">
                <a:tbl>
                  <a:tblPr firstRow="1" bandRow="1">
                    <a:tableStyleId>{616DA210-FB5B-4158-B5E0-FEB733F419BA}</a:tableStyleId>
                  </a:tblPr>
                  <a:tblGrid>
                    <a:gridCol w="1707560"/>
                    <a:gridCol w="2800693"/>
                  </a:tblGrid>
                  <a:tr h="304800">
                    <a:tc>
                      <a:txBody>
                        <a:bodyPr/>
                        <a:lstStyle/>
                        <a:p>
                          <a:endParaRPr lang="en-US"/>
                        </a:p>
                      </a:txBody>
                      <a:tcPr>
                        <a:blipFill rotWithShape="1">
                          <a:blip r:embed="rId3"/>
                          <a:stretch>
                            <a:fillRect l="-357" r="-164286" b="-122000"/>
                          </a:stretch>
                        </a:blipFill>
                      </a:tcPr>
                    </a:tc>
                    <a:tc>
                      <a:txBody>
                        <a:bodyPr/>
                        <a:lstStyle/>
                        <a:p>
                          <a:endParaRPr lang="en-US"/>
                        </a:p>
                      </a:txBody>
                      <a:tcPr>
                        <a:blipFill rotWithShape="1">
                          <a:blip r:embed="rId3"/>
                          <a:stretch>
                            <a:fillRect l="-61220" r="-218" b="-122000"/>
                          </a:stretch>
                        </a:blipFill>
                      </a:tcPr>
                    </a:tc>
                  </a:tr>
                  <a:tr h="370026">
                    <a:tc>
                      <a:txBody>
                        <a:bodyPr/>
                        <a:lstStyle/>
                        <a:p>
                          <a:endParaRPr lang="en-US"/>
                        </a:p>
                      </a:txBody>
                      <a:tcPr>
                        <a:blipFill rotWithShape="1">
                          <a:blip r:embed="rId3"/>
                          <a:stretch>
                            <a:fillRect l="-357" t="-81967" r="-164286"/>
                          </a:stretch>
                        </a:blipFill>
                      </a:tcPr>
                    </a:tc>
                    <a:tc>
                      <a:txBody>
                        <a:bodyPr/>
                        <a:lstStyle/>
                        <a:p>
                          <a:endParaRPr lang="en-US"/>
                        </a:p>
                      </a:txBody>
                      <a:tcPr>
                        <a:blipFill rotWithShape="1">
                          <a:blip r:embed="rId3"/>
                          <a:stretch>
                            <a:fillRect l="-61220" t="-81967" r="-218"/>
                          </a:stretch>
                        </a:blipFill>
                      </a:tcPr>
                    </a:tc>
                  </a:tr>
                </a:tbl>
              </a:graphicData>
            </a:graphic>
          </p:graphicFrame>
        </mc:Fallback>
      </mc:AlternateContent>
      <mc:AlternateContent xmlns:mc="http://schemas.openxmlformats.org/markup-compatibility/2006">
        <mc:Choice xmlns:a14="http://schemas.microsoft.com/office/drawing/2010/main" xmlns="" Requires="a14">
          <p:graphicFrame>
            <p:nvGraphicFramePr>
              <p:cNvPr id="7" name="Table 6"/>
              <p:cNvGraphicFramePr>
                <a:graphicFrameLocks noGrp="1"/>
              </p:cNvGraphicFramePr>
              <p:nvPr>
                <p:extLst>
                  <p:ext uri="{D42A27DB-BD31-4B8C-83A1-F6EECF244321}">
                    <p14:modId xmlns:p14="http://schemas.microsoft.com/office/powerpoint/2010/main" val="884468277"/>
                  </p:ext>
                </p:extLst>
              </p:nvPr>
            </p:nvGraphicFramePr>
            <p:xfrm>
              <a:off x="2050740" y="4683029"/>
              <a:ext cx="2383975" cy="674826"/>
            </p:xfrm>
            <a:graphic>
              <a:graphicData uri="http://schemas.openxmlformats.org/drawingml/2006/table">
                <a:tbl>
                  <a:tblPr firstRow="1" bandRow="1">
                    <a:tableStyleId>{616DA210-FB5B-4158-B5E0-FEB733F419BA}</a:tableStyleId>
                  </a:tblPr>
                  <a:tblGrid>
                    <a:gridCol w="544290"/>
                    <a:gridCol w="1839685"/>
                  </a:tblGrid>
                  <a:tr h="229169">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a:rPr>
                                  <m:t>𝒙</m:t>
                                </m:r>
                              </m:oMath>
                            </m:oMathPara>
                          </a14:m>
                          <a:endParaRPr lang="en-US" sz="1400" dirty="0"/>
                        </a:p>
                      </a:txBody>
                      <a:tcPr/>
                    </a:tc>
                    <a:tc>
                      <a:txBody>
                        <a:bodyPr/>
                        <a:lstStyle/>
                        <a:p>
                          <a:r>
                            <a:rPr lang="en-US" sz="1400" i="0" dirty="0" smtClean="0">
                              <a:latin typeface="+mn-lt"/>
                            </a:rPr>
                            <a:t>0</a:t>
                          </a:r>
                          <a:r>
                            <a:rPr lang="en-US" sz="1400" i="0" baseline="0" dirty="0" smtClean="0">
                              <a:latin typeface="+mn-lt"/>
                            </a:rPr>
                            <a:t>               1                2</a:t>
                          </a:r>
                          <a:endParaRPr lang="en-US" sz="1400" dirty="0"/>
                        </a:p>
                      </a:txBody>
                      <a:tcPr/>
                    </a:tc>
                  </a:tr>
                  <a:tr h="370026">
                    <a:tc>
                      <a:txBody>
                        <a:bodyPr/>
                        <a:lstStyle/>
                        <a:p>
                          <a:pPr marL="0" indent="0"/>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a:rPr>
                                      <m:t>𝑥</m:t>
                                    </m:r>
                                  </m:e>
                                </m:d>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0.64      0.32        0.04</a:t>
                          </a:r>
                          <a:endParaRPr lang="en-US" sz="1400" dirty="0"/>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884468277"/>
                  </p:ext>
                </p:extLst>
              </p:nvPr>
            </p:nvGraphicFramePr>
            <p:xfrm>
              <a:off x="2050740" y="4683029"/>
              <a:ext cx="2383975" cy="735786"/>
            </p:xfrm>
            <a:graphic>
              <a:graphicData uri="http://schemas.openxmlformats.org/drawingml/2006/table">
                <a:tbl>
                  <a:tblPr firstRow="1" bandRow="1">
                    <a:tableStyleId>{616DA210-FB5B-4158-B5E0-FEB733F419BA}</a:tableStyleId>
                  </a:tblPr>
                  <a:tblGrid>
                    <a:gridCol w="544290"/>
                    <a:gridCol w="1839685"/>
                  </a:tblGrid>
                  <a:tr h="304800">
                    <a:tc>
                      <a:txBody>
                        <a:bodyPr/>
                        <a:lstStyle/>
                        <a:p>
                          <a:endParaRPr lang="en-US"/>
                        </a:p>
                      </a:txBody>
                      <a:tcPr>
                        <a:blipFill rotWithShape="1">
                          <a:blip r:embed="rId4"/>
                          <a:stretch>
                            <a:fillRect t="-2000" r="-340449" b="-122000"/>
                          </a:stretch>
                        </a:blipFill>
                      </a:tcPr>
                    </a:tc>
                    <a:tc>
                      <a:txBody>
                        <a:bodyPr/>
                        <a:lstStyle/>
                        <a:p>
                          <a:r>
                            <a:rPr lang="en-US" sz="1400" i="0" dirty="0" smtClean="0">
                              <a:latin typeface="+mn-lt"/>
                            </a:rPr>
                            <a:t>0</a:t>
                          </a:r>
                          <a:r>
                            <a:rPr lang="en-US" sz="1400" i="0" baseline="0" dirty="0" smtClean="0">
                              <a:latin typeface="+mn-lt"/>
                            </a:rPr>
                            <a:t>               1                2</a:t>
                          </a:r>
                          <a:endParaRPr lang="en-US" sz="1400" dirty="0"/>
                        </a:p>
                      </a:txBody>
                      <a:tcPr/>
                    </a:tc>
                  </a:tr>
                  <a:tr h="370026">
                    <a:tc>
                      <a:txBody>
                        <a:bodyPr/>
                        <a:lstStyle/>
                        <a:p>
                          <a:endParaRPr lang="en-US"/>
                        </a:p>
                      </a:txBody>
                      <a:tcPr>
                        <a:blipFill rotWithShape="1">
                          <a:blip r:embed="rId4"/>
                          <a:stretch>
                            <a:fillRect t="-83607" r="-340449"/>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0.64      0.32        0.04</a:t>
                          </a:r>
                          <a:endParaRPr lang="en-US" sz="1400" dirty="0"/>
                        </a:p>
                      </a:txBody>
                      <a:tcPr/>
                    </a:tc>
                  </a:tr>
                </a:tbl>
              </a:graphicData>
            </a:graphic>
          </p:graphicFrame>
        </mc:Fallback>
      </mc:AlternateContent>
      <p:sp>
        <p:nvSpPr>
          <p:cNvPr id="24" name="Title 1"/>
          <p:cNvSpPr>
            <a:spLocks noGrp="1"/>
          </p:cNvSpPr>
          <p:nvPr>
            <p:ph type="title"/>
          </p:nvPr>
        </p:nvSpPr>
        <p:spPr>
          <a:xfrm>
            <a:off x="404948" y="260648"/>
            <a:ext cx="8425339" cy="980323"/>
          </a:xfrm>
        </p:spPr>
        <p:txBody>
          <a:bodyPr>
            <a:normAutofit/>
          </a:bodyPr>
          <a:lstStyle/>
          <a:p>
            <a:pPr algn="l"/>
            <a:r>
              <a:rPr lang="en-US" sz="4000" dirty="0" smtClean="0">
                <a:solidFill>
                  <a:srgbClr val="A50021"/>
                </a:solidFill>
                <a:latin typeface="Times New Roman" pitchFamily="18" charset="0"/>
                <a:cs typeface="Times New Roman" pitchFamily="18" charset="0"/>
              </a:rPr>
              <a:t>Probability Distribution </a:t>
            </a:r>
            <a:endParaRPr lang="en-IN" sz="4000" dirty="0">
              <a:solidFill>
                <a:srgbClr val="A50021"/>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xmlns="" val="3840118141"/>
              </p:ext>
            </p:extLst>
          </p:nvPr>
        </p:nvGraphicFramePr>
        <p:xfrm>
          <a:off x="4697185" y="3878099"/>
          <a:ext cx="3499910" cy="2377892"/>
        </p:xfrm>
        <a:graphic>
          <a:graphicData uri="http://schemas.openxmlformats.org/presentationml/2006/ole">
            <p:oleObj spid="_x0000_s1105" name="Visio" r:id="rId5" imgW="5645778" imgH="3835620" progId="">
              <p:embed/>
            </p:oleObj>
          </a:graphicData>
        </a:graphic>
      </p:graphicFrame>
    </p:spTree>
    <p:extLst>
      <p:ext uri="{BB962C8B-B14F-4D97-AF65-F5344CB8AC3E}">
        <p14:creationId xmlns:p14="http://schemas.microsoft.com/office/powerpoint/2010/main" xmlns="" val="30220714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383176" y="-602"/>
            <a:ext cx="8425339" cy="1143000"/>
          </a:xfrm>
        </p:spPr>
        <p:txBody>
          <a:bodyPr>
            <a:normAutofit/>
          </a:bodyPr>
          <a:lstStyle/>
          <a:p>
            <a:pPr algn="l"/>
            <a:r>
              <a:rPr lang="en-US" sz="4000" dirty="0" smtClean="0">
                <a:solidFill>
                  <a:srgbClr val="A50021"/>
                </a:solidFill>
                <a:latin typeface="Times New Roman" pitchFamily="18" charset="0"/>
                <a:cs typeface="Times New Roman" pitchFamily="18" charset="0"/>
              </a:rPr>
              <a:t>Weibull Distribution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94806" y="1287225"/>
                <a:ext cx="7735288" cy="252549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endParaRPr lang="en-US"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prstClr val="black"/>
                    </a:solidFill>
                    <a:latin typeface="Times New Roman" panose="02020603050405020304" pitchFamily="18" charset="0"/>
                    <a:cs typeface="Times New Roman" panose="02020603050405020304" pitchFamily="18" charset="0"/>
                  </a:rPr>
                  <a:t>The c</a:t>
                </a:r>
                <a:r>
                  <a:rPr lang="en-US" dirty="0" smtClean="0">
                    <a:solidFill>
                      <a:schemeClr val="tx1"/>
                    </a:solidFill>
                    <a:latin typeface="Times New Roman" panose="02020603050405020304" pitchFamily="18" charset="0"/>
                    <a:cs typeface="Times New Roman" panose="02020603050405020304" pitchFamily="18" charset="0"/>
                  </a:rPr>
                  <a:t>ontinuous random variable </a:t>
                </a:r>
                <a14:m>
                  <m:oMath xmlns:m="http://schemas.openxmlformats.org/officeDocument/2006/math">
                    <m:r>
                      <a:rPr lang="en-US" b="0" i="1" smtClean="0">
                        <a:solidFill>
                          <a:schemeClr val="tx1"/>
                        </a:solidFill>
                        <a:latin typeface="Cambria Math" panose="02040503050406030204" pitchFamily="18" charset="0"/>
                      </a:rPr>
                      <m:t>𝑥</m:t>
                    </m:r>
                  </m:oMath>
                </a14:m>
                <a:r>
                  <a:rPr lang="en-IN" dirty="0" smtClean="0">
                    <a:solidFill>
                      <a:schemeClr val="tx1"/>
                    </a:solidFill>
                    <a:latin typeface="Times New Roman" panose="02020603050405020304" pitchFamily="18" charset="0"/>
                    <a:cs typeface="Times New Roman" panose="02020603050405020304" pitchFamily="18" charset="0"/>
                  </a:rPr>
                  <a:t> has a </a:t>
                </a:r>
                <a:r>
                  <a:rPr lang="en-IN" dirty="0" err="1" smtClean="0">
                    <a:solidFill>
                      <a:schemeClr val="tx1"/>
                    </a:solidFill>
                    <a:latin typeface="Times New Roman" panose="02020603050405020304" pitchFamily="18" charset="0"/>
                    <a:cs typeface="Times New Roman" panose="02020603050405020304" pitchFamily="18" charset="0"/>
                  </a:rPr>
                  <a:t>Weibull</a:t>
                </a:r>
                <a:r>
                  <a:rPr lang="en-IN" dirty="0" smtClean="0">
                    <a:solidFill>
                      <a:schemeClr val="tx1"/>
                    </a:solidFill>
                    <a:latin typeface="Times New Roman" panose="02020603050405020304" pitchFamily="18" charset="0"/>
                    <a:cs typeface="Times New Roman" panose="02020603050405020304" pitchFamily="18" charset="0"/>
                  </a:rPr>
                  <a:t> distribution with parameter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b="0" dirty="0" smtClean="0">
                    <a:solidFill>
                      <a:schemeClr val="tx1"/>
                    </a:solidFill>
                    <a:latin typeface="Cambria Math" panose="02040503050406030204" pitchFamily="18" charset="0"/>
                  </a:rPr>
                  <a:t> and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𝛽</m:t>
                    </m:r>
                  </m:oMath>
                </a14:m>
                <a:r>
                  <a:rPr lang="en-US" b="0" dirty="0" smtClean="0">
                    <a:solidFill>
                      <a:schemeClr val="tx1"/>
                    </a:solidFill>
                    <a:latin typeface="Cambria Math" panose="02040503050406030204" pitchFamily="18" charset="0"/>
                  </a:rPr>
                  <a:t> such that.</a:t>
                </a: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𝛽</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ea typeface="Cambria Math" panose="02040503050406030204" pitchFamily="18" charset="0"/>
                                </a:rPr>
                                <m:t>𝛼𝛽</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𝛽</m:t>
                                  </m:r>
                                  <m:r>
                                    <a:rPr lang="en-US" b="0" i="1" smtClean="0">
                                      <a:solidFill>
                                        <a:schemeClr val="tx1"/>
                                      </a:solidFill>
                                      <a:latin typeface="Cambria Math" panose="02040503050406030204" pitchFamily="18" charset="0"/>
                                      <a:ea typeface="Cambria Math" panose="02040503050406030204" pitchFamily="18" charset="0"/>
                                    </a:rPr>
                                    <m:t>−1</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ea typeface="Cambria Math" panose="02040503050406030204" pitchFamily="18" charset="0"/>
                                        </a:rPr>
                                        <m:t>𝛽</m:t>
                                      </m:r>
                                    </m:sup>
                                  </m:sSup>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&gt;0 </m:t>
                              </m:r>
                            </m:e>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𝑂𝑡h𝑒𝑟𝑤𝑖𝑠𝑒</m:t>
                              </m:r>
                            </m:e>
                          </m:eqArr>
                        </m:e>
                      </m:d>
                    </m:oMath>
                  </m:oMathPara>
                </a14:m>
                <a:endParaRPr lang="en-IN" dirty="0" smtClean="0">
                  <a:solidFill>
                    <a:schemeClr val="tx1"/>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&gt;0</m:t>
                    </m:r>
                  </m:oMath>
                </a14:m>
                <a:r>
                  <a:rPr lang="en-IN"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&gt;0</m:t>
                    </m:r>
                  </m:oMath>
                </a14:m>
                <a:endParaRPr lang="en-IN" dirty="0" smtClean="0">
                  <a:solidFill>
                    <a:schemeClr val="tx1"/>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94806" y="1287225"/>
                <a:ext cx="7735288" cy="2525494"/>
              </a:xfrm>
              <a:prstGeom prst="rect">
                <a:avLst/>
              </a:prstGeom>
              <a:blipFill rotWithShape="1">
                <a:blip r:embed="rId3" cstate="print"/>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95794" y="1280034"/>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4.16: </a:t>
            </a:r>
            <a:r>
              <a:rPr lang="en-US" sz="2000" b="1" dirty="0" smtClean="0">
                <a:solidFill>
                  <a:prstClr val="black"/>
                </a:solidFill>
                <a:latin typeface="Times New Roman" pitchFamily="18" charset="0"/>
                <a:cs typeface="Times New Roman" pitchFamily="18" charset="0"/>
              </a:rPr>
              <a:t>Weibull Distribution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4800600" y="4049485"/>
                <a:ext cx="4007915" cy="2264146"/>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mean and variance of </a:t>
                </a:r>
                <a:r>
                  <a:rPr lang="en-US" dirty="0" err="1" smtClean="0">
                    <a:latin typeface="Times New Roman" panose="02020603050405020304" pitchFamily="18" charset="0"/>
                    <a:cs typeface="Times New Roman" panose="02020603050405020304" pitchFamily="18" charset="0"/>
                  </a:rPr>
                  <a:t>Weibull</a:t>
                </a:r>
                <a:r>
                  <a:rPr lang="en-US" dirty="0" smtClean="0">
                    <a:latin typeface="Times New Roman" panose="02020603050405020304" pitchFamily="18" charset="0"/>
                    <a:cs typeface="Times New Roman" panose="02020603050405020304" pitchFamily="18" charset="0"/>
                  </a:rPr>
                  <a:t> distribution are:</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den>
                        </m:f>
                      </m:sup>
                    </m:sSup>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den>
                        </m:f>
                      </m:e>
                    </m:d>
                  </m:oMath>
                </a14:m>
                <a:endParaRPr lang="en-US" b="0" dirty="0" smtClean="0">
                  <a:latin typeface="Times New Roman" panose="02020603050405020304" pitchFamily="18" charset="0"/>
                  <a:ea typeface="Cambria Math" panose="02040503050406030204" pitchFamily="18" charset="0"/>
                  <a:cs typeface="Times New Roman" panose="02020603050405020304" pitchFamily="18" charset="0"/>
                </a:endParaRPr>
              </a:p>
              <a:p>
                <a:endParaRPr lang="en-US" b="0" dirty="0" smtClean="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num>
                            <m:den>
                              <m:r>
                                <a:rPr lang="en-US" i="1">
                                  <a:latin typeface="Cambria Math" panose="02040503050406030204" pitchFamily="18" charset="0"/>
                                  <a:ea typeface="Cambria Math" panose="02040503050406030204" pitchFamily="18" charset="0"/>
                                </a:rPr>
                                <m:t>𝛽</m:t>
                              </m:r>
                            </m:den>
                          </m:f>
                        </m:sup>
                      </m:sSup>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i="1">
                                  <a:latin typeface="Cambria Math" panose="02040503050406030204" pitchFamily="18" charset="0"/>
                                  <a:ea typeface="Cambria Math" panose="02040503050406030204" pitchFamily="18" charset="0"/>
                                </a:rPr>
                                <m:t>𝛽</m:t>
                              </m:r>
                            </m:den>
                          </m:f>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800600" y="4049485"/>
                <a:ext cx="4007915" cy="2264146"/>
              </a:xfrm>
              <a:prstGeom prst="rect">
                <a:avLst/>
              </a:prstGeom>
              <a:blipFill rotWithShape="1">
                <a:blip r:embed="rId4" cstate="print"/>
                <a:stretch>
                  <a:fillRect l="-1370" t="-1344"/>
                </a:stretch>
              </a:blipFill>
            </p:spPr>
            <p:txBody>
              <a:bodyPr/>
              <a:lstStyle/>
              <a:p>
                <a:r>
                  <a:rPr lang="en-IN">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xmlns="" val="4251750005"/>
              </p:ext>
            </p:extLst>
          </p:nvPr>
        </p:nvGraphicFramePr>
        <p:xfrm>
          <a:off x="894806" y="3984868"/>
          <a:ext cx="3905794" cy="2481246"/>
        </p:xfrm>
        <a:graphic>
          <a:graphicData uri="http://schemas.openxmlformats.org/presentationml/2006/ole">
            <p:oleObj spid="_x0000_s11337" name="Visio" r:id="rId5" imgW="5533200" imgH="3704400" progId="">
              <p:embed/>
            </p:oleObj>
          </a:graphicData>
        </a:graphic>
      </p:graphicFrame>
    </p:spTree>
    <p:extLst>
      <p:ext uri="{BB962C8B-B14F-4D97-AF65-F5344CB8AC3E}">
        <p14:creationId xmlns:p14="http://schemas.microsoft.com/office/powerpoint/2010/main" xmlns="" val="19130495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3999</TotalTime>
  <Words>2731</Words>
  <Application>Microsoft Office PowerPoint</Application>
  <PresentationFormat>Custom</PresentationFormat>
  <Paragraphs>619</Paragraphs>
  <Slides>90</Slides>
  <Notes>0</Notes>
  <HiddenSlides>0</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90</vt:i4>
      </vt:variant>
    </vt:vector>
  </HeadingPairs>
  <TitlesOfParts>
    <vt:vector size="95" baseType="lpstr">
      <vt:lpstr>Flow</vt:lpstr>
      <vt:lpstr>1_Flow</vt:lpstr>
      <vt:lpstr>Visio</vt:lpstr>
      <vt:lpstr>Equation</vt:lpstr>
      <vt:lpstr>Document</vt:lpstr>
      <vt:lpstr>Introduction to Data Science (CS2004)</vt:lpstr>
      <vt:lpstr>Today’s discussion…</vt:lpstr>
      <vt:lpstr>Today’s discussion</vt:lpstr>
      <vt:lpstr>Slide 4</vt:lpstr>
      <vt:lpstr>Statistics</vt:lpstr>
      <vt:lpstr>Probability vs. Statistics</vt:lpstr>
      <vt:lpstr>Defining Random Variable</vt:lpstr>
      <vt:lpstr>Probability Distribution</vt:lpstr>
      <vt:lpstr>Probability Distribution </vt:lpstr>
      <vt:lpstr>Taxonomy of Probability Distributions </vt:lpstr>
      <vt:lpstr>Usage of Probability Distribution</vt:lpstr>
      <vt:lpstr>Discrete Probability Distributions</vt:lpstr>
      <vt:lpstr>Binomial Distribution</vt:lpstr>
      <vt:lpstr>Binomial Probability Distribution</vt:lpstr>
      <vt:lpstr>Binomial example</vt:lpstr>
      <vt:lpstr>Binomial distribution</vt:lpstr>
      <vt:lpstr>Binomial distribution</vt:lpstr>
      <vt:lpstr>Slide 18</vt:lpstr>
      <vt:lpstr>Slide 19</vt:lpstr>
      <vt:lpstr>Binomial distribution function: X= the number of heads tossed in 5 coin tosses</vt:lpstr>
      <vt:lpstr>Cont’d…</vt:lpstr>
      <vt:lpstr>Defining Binomial Distribution</vt:lpstr>
      <vt:lpstr>Binomial distribution, generally</vt:lpstr>
      <vt:lpstr>Binomial Distribution  </vt:lpstr>
      <vt:lpstr>Binomial Distribution  </vt:lpstr>
      <vt:lpstr>Definitions: Binomial</vt:lpstr>
      <vt:lpstr>Definitions: Bernouilli</vt:lpstr>
      <vt:lpstr>Binomial distribution: example</vt:lpstr>
      <vt:lpstr>Binomial distribution: example</vt:lpstr>
      <vt:lpstr>**All probability distributions are characterized by an expected value and a variance:</vt:lpstr>
      <vt:lpstr>Characteristics of Bernouilli distribution</vt:lpstr>
      <vt:lpstr>Recall coin toss example</vt:lpstr>
      <vt:lpstr>A brief distraction: Pascal’s Triangle Trick </vt:lpstr>
      <vt:lpstr>Pascal’s Triangle</vt:lpstr>
      <vt:lpstr>Same coefficients for X~Bin(5,p) </vt:lpstr>
      <vt:lpstr>Relationship between binomial probability distribution and binomial expansion</vt:lpstr>
      <vt:lpstr>Practice problems</vt:lpstr>
      <vt:lpstr>Answer</vt:lpstr>
      <vt:lpstr>Answer, continued</vt:lpstr>
      <vt:lpstr>Answer, continued</vt:lpstr>
      <vt:lpstr>The Multinomial Distribution</vt:lpstr>
      <vt:lpstr>Multinomial distribution  (beyond the scope of this course)</vt:lpstr>
      <vt:lpstr>Multinomial example</vt:lpstr>
      <vt:lpstr>The Hypergeometric Distribution</vt:lpstr>
      <vt:lpstr>Cont’d…</vt:lpstr>
      <vt:lpstr>The Hypergeometric Distribution</vt:lpstr>
      <vt:lpstr>Cont’d…</vt:lpstr>
      <vt:lpstr>Multivariate Hypergeometric Distribution</vt:lpstr>
      <vt:lpstr>The Poisson Distribution</vt:lpstr>
      <vt:lpstr>Introduction to the Poisson Distribution </vt:lpstr>
      <vt:lpstr>Poisson Mean and Variance</vt:lpstr>
      <vt:lpstr>  Poisson Distribution, example</vt:lpstr>
      <vt:lpstr>Example</vt:lpstr>
      <vt:lpstr>Poisson Probability table</vt:lpstr>
      <vt:lpstr>Example: Poisson distribution</vt:lpstr>
      <vt:lpstr>Slide 56</vt:lpstr>
      <vt:lpstr>Slide 57</vt:lpstr>
      <vt:lpstr>Slide 58</vt:lpstr>
      <vt:lpstr>Slide 59</vt:lpstr>
      <vt:lpstr>Slide 60</vt:lpstr>
      <vt:lpstr>Slide 61</vt:lpstr>
      <vt:lpstr>more on Poisson…</vt:lpstr>
      <vt:lpstr>Example</vt:lpstr>
      <vt:lpstr>Practice problems</vt:lpstr>
      <vt:lpstr>Answer</vt:lpstr>
      <vt:lpstr>Slide 66</vt:lpstr>
      <vt:lpstr>The Poisson Distribution</vt:lpstr>
      <vt:lpstr>Descriptive measures</vt:lpstr>
      <vt:lpstr>Descriptive measures</vt:lpstr>
      <vt:lpstr>Descriptive measures</vt:lpstr>
      <vt:lpstr>Continuous Probability Distributions</vt:lpstr>
      <vt:lpstr>Continuous Probability Distributions</vt:lpstr>
      <vt:lpstr>Continuous Probability Distributions</vt:lpstr>
      <vt:lpstr>Properties of Probability Density Function</vt:lpstr>
      <vt:lpstr>Continuous Uniform Distribution</vt:lpstr>
      <vt:lpstr>Continuous Uniform Distribution</vt:lpstr>
      <vt:lpstr>Normal Distribution</vt:lpstr>
      <vt:lpstr>Slide 78</vt:lpstr>
      <vt:lpstr>Slide 79</vt:lpstr>
      <vt:lpstr>Properties of Normal Distribution</vt:lpstr>
      <vt:lpstr>Standard Normal Distribution</vt:lpstr>
      <vt:lpstr>Standard Normal Distribution</vt:lpstr>
      <vt:lpstr>Gamma Distribution</vt:lpstr>
      <vt:lpstr>Gamma Distribution</vt:lpstr>
      <vt:lpstr>Gamma Distribution</vt:lpstr>
      <vt:lpstr>Exponential Distribution</vt:lpstr>
      <vt:lpstr>Chi-Squared Distribution</vt:lpstr>
      <vt:lpstr>Lognormal Distribution</vt:lpstr>
      <vt:lpstr>Lognormal Distribution</vt:lpstr>
      <vt:lpstr>Weibull Distribution</vt:lpstr>
    </vt:vector>
  </TitlesOfParts>
  <Company>by adguard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Shabnam;Tauheed</dc:creator>
  <cp:lastModifiedBy>Windows User</cp:lastModifiedBy>
  <cp:revision>681</cp:revision>
  <dcterms:created xsi:type="dcterms:W3CDTF">2016-07-28T11:27:44Z</dcterms:created>
  <dcterms:modified xsi:type="dcterms:W3CDTF">2022-09-08T04:12:40Z</dcterms:modified>
</cp:coreProperties>
</file>